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6" r:id="rId1"/>
  </p:sldMasterIdLst>
  <p:sldIdLst>
    <p:sldId id="256" r:id="rId2"/>
    <p:sldId id="257" r:id="rId3"/>
    <p:sldId id="259" r:id="rId4"/>
    <p:sldId id="258" r:id="rId5"/>
    <p:sldId id="280" r:id="rId6"/>
    <p:sldId id="261" r:id="rId7"/>
    <p:sldId id="262" r:id="rId8"/>
    <p:sldId id="264" r:id="rId9"/>
    <p:sldId id="265" r:id="rId10"/>
    <p:sldId id="271" r:id="rId11"/>
    <p:sldId id="260" r:id="rId12"/>
    <p:sldId id="267" r:id="rId13"/>
    <p:sldId id="276" r:id="rId14"/>
    <p:sldId id="268" r:id="rId15"/>
    <p:sldId id="272" r:id="rId16"/>
    <p:sldId id="273" r:id="rId17"/>
    <p:sldId id="277" r:id="rId18"/>
    <p:sldId id="278" r:id="rId19"/>
    <p:sldId id="279" r:id="rId20"/>
  </p:sldIdLst>
  <p:sldSz cx="12192000" cy="11430000"/>
  <p:notesSz cx="12192000" cy="11430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33"/>
    <p:restoredTop sz="94643"/>
  </p:normalViewPr>
  <p:slideViewPr>
    <p:cSldViewPr>
      <p:cViewPr varScale="1">
        <p:scale>
          <a:sx n="69" d="100"/>
          <a:sy n="69" d="100"/>
        </p:scale>
        <p:origin x="1528" y="20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34E9DA-1203-4575-8BF1-0619296A643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53A4D8C3-3250-4E08-BC9B-4611DF84FBCF}">
      <dgm:prSet/>
      <dgm:spPr/>
      <dgm:t>
        <a:bodyPr/>
        <a:lstStyle/>
        <a:p>
          <a:r>
            <a:rPr lang="en-US" dirty="0"/>
            <a:t>Did you know?</a:t>
          </a:r>
        </a:p>
      </dgm:t>
    </dgm:pt>
    <dgm:pt modelId="{985FDF22-D5CB-4BB9-BAC2-9B9218B6C0AF}" type="parTrans" cxnId="{DEB5317B-10CD-4E68-BE79-319BE3439A69}">
      <dgm:prSet/>
      <dgm:spPr/>
      <dgm:t>
        <a:bodyPr/>
        <a:lstStyle/>
        <a:p>
          <a:endParaRPr lang="en-US"/>
        </a:p>
      </dgm:t>
    </dgm:pt>
    <dgm:pt modelId="{255700DB-1BC9-4E3A-9947-A97D9BF0EEAA}" type="sibTrans" cxnId="{DEB5317B-10CD-4E68-BE79-319BE3439A69}">
      <dgm:prSet/>
      <dgm:spPr/>
      <dgm:t>
        <a:bodyPr/>
        <a:lstStyle/>
        <a:p>
          <a:endParaRPr lang="en-US"/>
        </a:p>
      </dgm:t>
    </dgm:pt>
    <dgm:pt modelId="{FC5EE0FF-9130-432A-8040-299C5510C74C}">
      <dgm:prSet/>
      <dgm:spPr/>
      <dgm:t>
        <a:bodyPr/>
        <a:lstStyle/>
        <a:p>
          <a:r>
            <a:rPr lang="en-US" dirty="0"/>
            <a:t>In today's digital age, the volume of data generated every minute is equivalent to 4.5 million YouTube videos, 500,000 tweets, and 3.5 million Google searches. Processing and analyzing this massive amount of data in real-time presents significant challenges for large-scale environments. How can organizations effectively handle this deluge of data and derive valuable insights from it?</a:t>
          </a:r>
        </a:p>
      </dgm:t>
    </dgm:pt>
    <dgm:pt modelId="{A6EA95DF-7B32-47B4-8867-E0F0F816D819}" type="parTrans" cxnId="{E10283F0-07F7-4AD6-BC5E-2CE40170DD48}">
      <dgm:prSet/>
      <dgm:spPr/>
      <dgm:t>
        <a:bodyPr/>
        <a:lstStyle/>
        <a:p>
          <a:endParaRPr lang="en-US"/>
        </a:p>
      </dgm:t>
    </dgm:pt>
    <dgm:pt modelId="{56D7DD44-01DE-4CF9-B327-8C56850C1E93}" type="sibTrans" cxnId="{E10283F0-07F7-4AD6-BC5E-2CE40170DD48}">
      <dgm:prSet/>
      <dgm:spPr/>
      <dgm:t>
        <a:bodyPr/>
        <a:lstStyle/>
        <a:p>
          <a:endParaRPr lang="en-US"/>
        </a:p>
      </dgm:t>
    </dgm:pt>
    <dgm:pt modelId="{B84FD01F-E801-4136-B557-2E9EB4E2AAA5}">
      <dgm:prSet/>
      <dgm:spPr/>
      <dgm:t>
        <a:bodyPr/>
        <a:lstStyle/>
        <a:p>
          <a:r>
            <a:rPr lang="en-US" dirty="0"/>
            <a:t>Twitter Heron</a:t>
          </a:r>
        </a:p>
      </dgm:t>
    </dgm:pt>
    <dgm:pt modelId="{074F8862-B8E5-417F-9B3F-0E4066441B9C}" type="parTrans" cxnId="{ADA1AC3F-C3A1-4FB8-9AB9-6D656FD5B0B0}">
      <dgm:prSet/>
      <dgm:spPr/>
      <dgm:t>
        <a:bodyPr/>
        <a:lstStyle/>
        <a:p>
          <a:endParaRPr lang="en-US"/>
        </a:p>
      </dgm:t>
    </dgm:pt>
    <dgm:pt modelId="{FD4E3C12-0899-42F0-BF0E-AA1800998966}" type="sibTrans" cxnId="{ADA1AC3F-C3A1-4FB8-9AB9-6D656FD5B0B0}">
      <dgm:prSet/>
      <dgm:spPr/>
      <dgm:t>
        <a:bodyPr/>
        <a:lstStyle/>
        <a:p>
          <a:endParaRPr lang="en-US"/>
        </a:p>
      </dgm:t>
    </dgm:pt>
    <dgm:pt modelId="{5B8006DF-AC57-4FD7-A33E-9B53A5FC4397}">
      <dgm:prSet/>
      <dgm:spPr/>
      <dgm:t>
        <a:bodyPr/>
        <a:lstStyle/>
        <a:p>
          <a:endParaRPr lang="en-US" dirty="0"/>
        </a:p>
      </dgm:t>
    </dgm:pt>
    <dgm:pt modelId="{91670E43-CFC3-4192-8D04-A17C11876821}" type="parTrans" cxnId="{37CCBC1E-6707-4AA6-954B-193E3E2AF3D5}">
      <dgm:prSet/>
      <dgm:spPr/>
      <dgm:t>
        <a:bodyPr/>
        <a:lstStyle/>
        <a:p>
          <a:endParaRPr lang="en-US"/>
        </a:p>
      </dgm:t>
    </dgm:pt>
    <dgm:pt modelId="{0F656F8F-A537-4020-BC57-A7A8DAD2CABC}" type="sibTrans" cxnId="{37CCBC1E-6707-4AA6-954B-193E3E2AF3D5}">
      <dgm:prSet/>
      <dgm:spPr/>
      <dgm:t>
        <a:bodyPr/>
        <a:lstStyle/>
        <a:p>
          <a:endParaRPr lang="en-US"/>
        </a:p>
      </dgm:t>
    </dgm:pt>
    <dgm:pt modelId="{93817458-7B0B-4328-8790-F01FD591E5A2}">
      <dgm:prSet/>
      <dgm:spPr/>
      <dgm:t>
        <a:bodyPr/>
        <a:lstStyle/>
        <a:p>
          <a:r>
            <a:rPr lang="en-US" dirty="0"/>
            <a:t>Twitter Heron is a real-time, distributed stream processing system developed by Twitter to tackle these data processing challenges at scale. In this presentation, we will explore the motivation behind Twitter Heron, its architecture, key features, and the impact it has had on the industry..</a:t>
          </a:r>
        </a:p>
      </dgm:t>
    </dgm:pt>
    <dgm:pt modelId="{7F6CBE09-D81D-46BE-80A4-76E86AF52AB6}" type="parTrans" cxnId="{069C8AB3-4800-477F-A415-1049FA60C678}">
      <dgm:prSet/>
      <dgm:spPr/>
      <dgm:t>
        <a:bodyPr/>
        <a:lstStyle/>
        <a:p>
          <a:endParaRPr lang="en-US"/>
        </a:p>
      </dgm:t>
    </dgm:pt>
    <dgm:pt modelId="{54278250-CFAC-4C02-B78E-2A2174289F6D}" type="sibTrans" cxnId="{069C8AB3-4800-477F-A415-1049FA60C678}">
      <dgm:prSet/>
      <dgm:spPr/>
      <dgm:t>
        <a:bodyPr/>
        <a:lstStyle/>
        <a:p>
          <a:endParaRPr lang="en-US"/>
        </a:p>
      </dgm:t>
    </dgm:pt>
    <dgm:pt modelId="{4A2C24D7-B574-C249-B710-76C746F42FFA}" type="pres">
      <dgm:prSet presAssocID="{5634E9DA-1203-4575-8BF1-0619296A643A}" presName="linear" presStyleCnt="0">
        <dgm:presLayoutVars>
          <dgm:animLvl val="lvl"/>
          <dgm:resizeHandles val="exact"/>
        </dgm:presLayoutVars>
      </dgm:prSet>
      <dgm:spPr/>
    </dgm:pt>
    <dgm:pt modelId="{CBE7DDE8-47F3-F440-9C20-30AB748A9CAB}" type="pres">
      <dgm:prSet presAssocID="{53A4D8C3-3250-4E08-BC9B-4611DF84FBCF}" presName="parentText" presStyleLbl="node1" presStyleIdx="0" presStyleCnt="2">
        <dgm:presLayoutVars>
          <dgm:chMax val="0"/>
          <dgm:bulletEnabled val="1"/>
        </dgm:presLayoutVars>
      </dgm:prSet>
      <dgm:spPr/>
    </dgm:pt>
    <dgm:pt modelId="{50FE20A0-777D-2446-8884-C6666257FE7E}" type="pres">
      <dgm:prSet presAssocID="{53A4D8C3-3250-4E08-BC9B-4611DF84FBCF}" presName="childText" presStyleLbl="revTx" presStyleIdx="0" presStyleCnt="2">
        <dgm:presLayoutVars>
          <dgm:bulletEnabled val="1"/>
        </dgm:presLayoutVars>
      </dgm:prSet>
      <dgm:spPr/>
    </dgm:pt>
    <dgm:pt modelId="{932D9E86-F1E2-C84B-A67E-D5A8AF3FD6E6}" type="pres">
      <dgm:prSet presAssocID="{B84FD01F-E801-4136-B557-2E9EB4E2AAA5}" presName="parentText" presStyleLbl="node1" presStyleIdx="1" presStyleCnt="2" custLinFactNeighborY="6946">
        <dgm:presLayoutVars>
          <dgm:chMax val="0"/>
          <dgm:bulletEnabled val="1"/>
        </dgm:presLayoutVars>
      </dgm:prSet>
      <dgm:spPr/>
    </dgm:pt>
    <dgm:pt modelId="{515563C4-D658-024A-92A2-BA5C4C0D5D5F}" type="pres">
      <dgm:prSet presAssocID="{B84FD01F-E801-4136-B557-2E9EB4E2AAA5}" presName="childText" presStyleLbl="revTx" presStyleIdx="1" presStyleCnt="2" custLinFactY="138819" custLinFactNeighborX="2443" custLinFactNeighborY="200000">
        <dgm:presLayoutVars>
          <dgm:bulletEnabled val="1"/>
        </dgm:presLayoutVars>
      </dgm:prSet>
      <dgm:spPr/>
    </dgm:pt>
  </dgm:ptLst>
  <dgm:cxnLst>
    <dgm:cxn modelId="{FDD67901-10BF-0C46-960F-E3CF18479D75}" type="presOf" srcId="{5B8006DF-AC57-4FD7-A33E-9B53A5FC4397}" destId="{515563C4-D658-024A-92A2-BA5C4C0D5D5F}" srcOrd="0" destOrd="0" presId="urn:microsoft.com/office/officeart/2005/8/layout/vList2"/>
    <dgm:cxn modelId="{960EA502-E6CA-A547-B1C7-B150DD728E4E}" type="presOf" srcId="{B84FD01F-E801-4136-B557-2E9EB4E2AAA5}" destId="{932D9E86-F1E2-C84B-A67E-D5A8AF3FD6E6}" srcOrd="0" destOrd="0" presId="urn:microsoft.com/office/officeart/2005/8/layout/vList2"/>
    <dgm:cxn modelId="{C9FB1016-D4E2-2A44-BA56-21EB67E3348E}" type="presOf" srcId="{5634E9DA-1203-4575-8BF1-0619296A643A}" destId="{4A2C24D7-B574-C249-B710-76C746F42FFA}" srcOrd="0" destOrd="0" presId="urn:microsoft.com/office/officeart/2005/8/layout/vList2"/>
    <dgm:cxn modelId="{37CCBC1E-6707-4AA6-954B-193E3E2AF3D5}" srcId="{B84FD01F-E801-4136-B557-2E9EB4E2AAA5}" destId="{5B8006DF-AC57-4FD7-A33E-9B53A5FC4397}" srcOrd="0" destOrd="0" parTransId="{91670E43-CFC3-4192-8D04-A17C11876821}" sibTransId="{0F656F8F-A537-4020-BC57-A7A8DAD2CABC}"/>
    <dgm:cxn modelId="{ADA1AC3F-C3A1-4FB8-9AB9-6D656FD5B0B0}" srcId="{5634E9DA-1203-4575-8BF1-0619296A643A}" destId="{B84FD01F-E801-4136-B557-2E9EB4E2AAA5}" srcOrd="1" destOrd="0" parTransId="{074F8862-B8E5-417F-9B3F-0E4066441B9C}" sibTransId="{FD4E3C12-0899-42F0-BF0E-AA1800998966}"/>
    <dgm:cxn modelId="{9FE4E54B-F1CA-5F49-A989-A94335C94EA8}" type="presOf" srcId="{53A4D8C3-3250-4E08-BC9B-4611DF84FBCF}" destId="{CBE7DDE8-47F3-F440-9C20-30AB748A9CAB}" srcOrd="0" destOrd="0" presId="urn:microsoft.com/office/officeart/2005/8/layout/vList2"/>
    <dgm:cxn modelId="{DEB5317B-10CD-4E68-BE79-319BE3439A69}" srcId="{5634E9DA-1203-4575-8BF1-0619296A643A}" destId="{53A4D8C3-3250-4E08-BC9B-4611DF84FBCF}" srcOrd="0" destOrd="0" parTransId="{985FDF22-D5CB-4BB9-BAC2-9B9218B6C0AF}" sibTransId="{255700DB-1BC9-4E3A-9947-A97D9BF0EEAA}"/>
    <dgm:cxn modelId="{6490AA88-4FA2-E440-90FB-D13B6A68D305}" type="presOf" srcId="{93817458-7B0B-4328-8790-F01FD591E5A2}" destId="{515563C4-D658-024A-92A2-BA5C4C0D5D5F}" srcOrd="0" destOrd="1" presId="urn:microsoft.com/office/officeart/2005/8/layout/vList2"/>
    <dgm:cxn modelId="{069C8AB3-4800-477F-A415-1049FA60C678}" srcId="{B84FD01F-E801-4136-B557-2E9EB4E2AAA5}" destId="{93817458-7B0B-4328-8790-F01FD591E5A2}" srcOrd="1" destOrd="0" parTransId="{7F6CBE09-D81D-46BE-80A4-76E86AF52AB6}" sibTransId="{54278250-CFAC-4C02-B78E-2A2174289F6D}"/>
    <dgm:cxn modelId="{9390D2B7-3D2B-234D-B6D7-8E922449E671}" type="presOf" srcId="{FC5EE0FF-9130-432A-8040-299C5510C74C}" destId="{50FE20A0-777D-2446-8884-C6666257FE7E}" srcOrd="0" destOrd="0" presId="urn:microsoft.com/office/officeart/2005/8/layout/vList2"/>
    <dgm:cxn modelId="{E10283F0-07F7-4AD6-BC5E-2CE40170DD48}" srcId="{53A4D8C3-3250-4E08-BC9B-4611DF84FBCF}" destId="{FC5EE0FF-9130-432A-8040-299C5510C74C}" srcOrd="0" destOrd="0" parTransId="{A6EA95DF-7B32-47B4-8867-E0F0F816D819}" sibTransId="{56D7DD44-01DE-4CF9-B327-8C56850C1E93}"/>
    <dgm:cxn modelId="{AB4DEDD0-ED78-8C42-AD57-1871201850D2}" type="presParOf" srcId="{4A2C24D7-B574-C249-B710-76C746F42FFA}" destId="{CBE7DDE8-47F3-F440-9C20-30AB748A9CAB}" srcOrd="0" destOrd="0" presId="urn:microsoft.com/office/officeart/2005/8/layout/vList2"/>
    <dgm:cxn modelId="{DA140154-F2AE-AB49-993D-4D6AB4BFCA8D}" type="presParOf" srcId="{4A2C24D7-B574-C249-B710-76C746F42FFA}" destId="{50FE20A0-777D-2446-8884-C6666257FE7E}" srcOrd="1" destOrd="0" presId="urn:microsoft.com/office/officeart/2005/8/layout/vList2"/>
    <dgm:cxn modelId="{083DEB5C-21D6-214B-B42E-6DD19ED333E5}" type="presParOf" srcId="{4A2C24D7-B574-C249-B710-76C746F42FFA}" destId="{932D9E86-F1E2-C84B-A67E-D5A8AF3FD6E6}" srcOrd="2" destOrd="0" presId="urn:microsoft.com/office/officeart/2005/8/layout/vList2"/>
    <dgm:cxn modelId="{A179C971-C26F-E947-BB0A-D4E169A36708}" type="presParOf" srcId="{4A2C24D7-B574-C249-B710-76C746F42FFA}" destId="{515563C4-D658-024A-92A2-BA5C4C0D5D5F}"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E7DDE8-47F3-F440-9C20-30AB748A9CAB}">
      <dsp:nvSpPr>
        <dsp:cNvPr id="0" name=""/>
        <dsp:cNvSpPr/>
      </dsp:nvSpPr>
      <dsp:spPr>
        <a:xfrm>
          <a:off x="0" y="27899"/>
          <a:ext cx="11506200" cy="104949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a:lnSpc>
              <a:spcPct val="90000"/>
            </a:lnSpc>
            <a:spcBef>
              <a:spcPct val="0"/>
            </a:spcBef>
            <a:spcAft>
              <a:spcPct val="35000"/>
            </a:spcAft>
            <a:buNone/>
          </a:pPr>
          <a:r>
            <a:rPr lang="en-US" sz="4600" kern="1200" dirty="0"/>
            <a:t>Did you know?</a:t>
          </a:r>
        </a:p>
      </dsp:txBody>
      <dsp:txXfrm>
        <a:off x="51232" y="79131"/>
        <a:ext cx="11403736" cy="947026"/>
      </dsp:txXfrm>
    </dsp:sp>
    <dsp:sp modelId="{50FE20A0-777D-2446-8884-C6666257FE7E}">
      <dsp:nvSpPr>
        <dsp:cNvPr id="0" name=""/>
        <dsp:cNvSpPr/>
      </dsp:nvSpPr>
      <dsp:spPr>
        <a:xfrm>
          <a:off x="0" y="1077389"/>
          <a:ext cx="11506200" cy="3332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5322" tIns="58420" rIns="327152" bIns="58420" numCol="1" spcCol="1270" anchor="t" anchorCtr="0">
          <a:noAutofit/>
        </a:bodyPr>
        <a:lstStyle/>
        <a:p>
          <a:pPr marL="285750" lvl="1" indent="-285750" algn="l" defTabSz="1600200">
            <a:lnSpc>
              <a:spcPct val="90000"/>
            </a:lnSpc>
            <a:spcBef>
              <a:spcPct val="0"/>
            </a:spcBef>
            <a:spcAft>
              <a:spcPct val="20000"/>
            </a:spcAft>
            <a:buChar char="•"/>
          </a:pPr>
          <a:r>
            <a:rPr lang="en-US" sz="3600" kern="1200" dirty="0"/>
            <a:t>In today's digital age, the volume of data generated every minute is equivalent to 4.5 million YouTube videos, 500,000 tweets, and 3.5 million Google searches. Processing and analyzing this massive amount of data in real-time presents significant challenges for large-scale environments. How can organizations effectively handle this deluge of data and derive valuable insights from it?</a:t>
          </a:r>
        </a:p>
      </dsp:txBody>
      <dsp:txXfrm>
        <a:off x="0" y="1077389"/>
        <a:ext cx="11506200" cy="3332700"/>
      </dsp:txXfrm>
    </dsp:sp>
    <dsp:sp modelId="{932D9E86-F1E2-C84B-A67E-D5A8AF3FD6E6}">
      <dsp:nvSpPr>
        <dsp:cNvPr id="0" name=""/>
        <dsp:cNvSpPr/>
      </dsp:nvSpPr>
      <dsp:spPr>
        <a:xfrm>
          <a:off x="0" y="4648193"/>
          <a:ext cx="11506200" cy="104949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a:lnSpc>
              <a:spcPct val="90000"/>
            </a:lnSpc>
            <a:spcBef>
              <a:spcPct val="0"/>
            </a:spcBef>
            <a:spcAft>
              <a:spcPct val="35000"/>
            </a:spcAft>
            <a:buNone/>
          </a:pPr>
          <a:r>
            <a:rPr lang="en-US" sz="4600" kern="1200" dirty="0"/>
            <a:t>Twitter Heron</a:t>
          </a:r>
        </a:p>
      </dsp:txBody>
      <dsp:txXfrm>
        <a:off x="51232" y="4699425"/>
        <a:ext cx="11403736" cy="947026"/>
      </dsp:txXfrm>
    </dsp:sp>
    <dsp:sp modelId="{515563C4-D658-024A-92A2-BA5C4C0D5D5F}">
      <dsp:nvSpPr>
        <dsp:cNvPr id="0" name=""/>
        <dsp:cNvSpPr/>
      </dsp:nvSpPr>
      <dsp:spPr>
        <a:xfrm>
          <a:off x="0" y="5487479"/>
          <a:ext cx="11506200" cy="34279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5322" tIns="58420" rIns="327152" bIns="58420" numCol="1" spcCol="1270" anchor="t" anchorCtr="0">
          <a:noAutofit/>
        </a:bodyPr>
        <a:lstStyle/>
        <a:p>
          <a:pPr marL="285750" lvl="1" indent="-285750" algn="l" defTabSz="1600200">
            <a:lnSpc>
              <a:spcPct val="90000"/>
            </a:lnSpc>
            <a:spcBef>
              <a:spcPct val="0"/>
            </a:spcBef>
            <a:spcAft>
              <a:spcPct val="20000"/>
            </a:spcAft>
            <a:buChar char="•"/>
          </a:pPr>
          <a:endParaRPr lang="en-US" sz="3600" kern="1200" dirty="0"/>
        </a:p>
        <a:p>
          <a:pPr marL="285750" lvl="1" indent="-285750" algn="l" defTabSz="1600200">
            <a:lnSpc>
              <a:spcPct val="90000"/>
            </a:lnSpc>
            <a:spcBef>
              <a:spcPct val="0"/>
            </a:spcBef>
            <a:spcAft>
              <a:spcPct val="20000"/>
            </a:spcAft>
            <a:buChar char="•"/>
          </a:pPr>
          <a:r>
            <a:rPr lang="en-US" sz="3600" kern="1200" dirty="0"/>
            <a:t>Twitter Heron is a real-time, distributed stream processing system developed by Twitter to tackle these data processing challenges at scale. In this presentation, we will explore the motivation behind Twitter Heron, its architecture, key features, and the impact it has had on the industry..</a:t>
          </a:r>
        </a:p>
      </dsp:txBody>
      <dsp:txXfrm>
        <a:off x="0" y="5487479"/>
        <a:ext cx="11506200" cy="342792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3.jpg>
</file>

<file path=ppt/media/image4.png>
</file>

<file path=ppt/media/image5.png>
</file>

<file path=ppt/media/image6.jpeg>
</file>

<file path=ppt/media/image7.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2" name="Picture 2" descr="\\DROBO-FS\QuickDrops\JB\PPTX NG\Droplets\LightingOverlay.png"/>
          <p:cNvPicPr>
            <a:picLocks noChangeAspect="1" noChangeArrowheads="1"/>
          </p:cNvPicPr>
          <p:nvPr/>
        </p:nvPicPr>
        <p:blipFill>
          <a:blip r:embed="rId2">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12192003" cy="11430002"/>
          </a:xfrm>
          <a:prstGeom prst="rect">
            <a:avLst/>
          </a:prstGeom>
          <a:noFill/>
          <a:extLst>
            <a:ext uri="{909E8E84-426E-40dd-AFC4-6F175D3DCCD1}">
              <a14:hiddenFill xmlns="" xmlns:a14="http://schemas.microsoft.com/office/drawing/2010/main">
                <a:solidFill>
                  <a:srgbClr val="FFFFFF"/>
                </a:solidFill>
              </a14:hiddenFill>
            </a:ext>
          </a:extLst>
        </p:spPr>
      </p:pic>
      <p:grpSp>
        <p:nvGrpSpPr>
          <p:cNvPr id="66" name="Group 65"/>
          <p:cNvGrpSpPr/>
          <p:nvPr/>
        </p:nvGrpSpPr>
        <p:grpSpPr>
          <a:xfrm>
            <a:off x="1" y="1"/>
            <a:ext cx="3073401" cy="11430002"/>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67"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68"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9"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0"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71"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2"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3"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4"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5"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6"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7"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8"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79"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0"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1"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2"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3"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4"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5"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6"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7"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8"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89"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0"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1"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2"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3"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4"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5"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96"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7"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8"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99"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0"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1"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2"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3"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4"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5"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6"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7"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08"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09"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0"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1"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2"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3"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4"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5"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6"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7"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8"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19"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0"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2533651" y="1870605"/>
            <a:ext cx="8791575" cy="3979333"/>
          </a:xfrm>
        </p:spPr>
        <p:txBody>
          <a:bodyPr anchor="b">
            <a:normAutofit/>
          </a:bodyPr>
          <a:lstStyle>
            <a:lvl1pPr algn="l">
              <a:defRPr sz="6400"/>
            </a:lvl1pPr>
          </a:lstStyle>
          <a:p>
            <a:r>
              <a:rPr lang="en-US"/>
              <a:t>Click to edit Master title style</a:t>
            </a:r>
            <a:endParaRPr lang="en-US" dirty="0"/>
          </a:p>
        </p:txBody>
      </p:sp>
      <p:sp>
        <p:nvSpPr>
          <p:cNvPr id="3" name="Subtitle 2"/>
          <p:cNvSpPr>
            <a:spLocks noGrp="1"/>
          </p:cNvSpPr>
          <p:nvPr>
            <p:ph type="subTitle" idx="1"/>
          </p:nvPr>
        </p:nvSpPr>
        <p:spPr>
          <a:xfrm>
            <a:off x="2533651" y="6003397"/>
            <a:ext cx="8791575" cy="2759603"/>
          </a:xfrm>
        </p:spPr>
        <p:txBody>
          <a:bodyPr>
            <a:normAutofit/>
          </a:bodyPr>
          <a:lstStyle>
            <a:lvl1pPr marL="0" indent="0" algn="l">
              <a:buNone/>
              <a:defRPr sz="2667" cap="all" baseline="0">
                <a:solidFill>
                  <a:schemeClr val="tx2"/>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t>Click to edit Master subtitle style</a:t>
            </a:r>
            <a:endParaRPr lang="en-US" dirty="0"/>
          </a:p>
        </p:txBody>
      </p:sp>
      <p:sp>
        <p:nvSpPr>
          <p:cNvPr id="4" name="Date Placeholder 3"/>
          <p:cNvSpPr>
            <a:spLocks noGrp="1"/>
          </p:cNvSpPr>
          <p:nvPr>
            <p:ph type="dt" sz="half" idx="10"/>
          </p:nvPr>
        </p:nvSpPr>
        <p:spPr>
          <a:xfrm>
            <a:off x="7734736" y="9017004"/>
            <a:ext cx="2743200" cy="608542"/>
          </a:xfrm>
        </p:spPr>
        <p:txBody>
          <a:bodyPr/>
          <a:lstStyle/>
          <a:p>
            <a:fld id="{1D8BD707-D9CF-40AE-B4C6-C98DA3205C09}" type="datetimeFigureOut">
              <a:rPr lang="en-US" smtClean="0"/>
              <a:t>3/6/24</a:t>
            </a:fld>
            <a:endParaRPr lang="en-US"/>
          </a:p>
        </p:txBody>
      </p:sp>
      <p:sp>
        <p:nvSpPr>
          <p:cNvPr id="5" name="Footer Placeholder 4"/>
          <p:cNvSpPr>
            <a:spLocks noGrp="1"/>
          </p:cNvSpPr>
          <p:nvPr>
            <p:ph type="ftr" sz="quarter" idx="11"/>
          </p:nvPr>
        </p:nvSpPr>
        <p:spPr>
          <a:xfrm>
            <a:off x="2533650" y="9017004"/>
            <a:ext cx="5124887" cy="608542"/>
          </a:xfrm>
        </p:spPr>
        <p:txBody>
          <a:bodyPr/>
          <a:lstStyle/>
          <a:p>
            <a:endParaRPr lang="en-US"/>
          </a:p>
        </p:txBody>
      </p:sp>
      <p:sp>
        <p:nvSpPr>
          <p:cNvPr id="6" name="Slide Number Placeholder 5"/>
          <p:cNvSpPr>
            <a:spLocks noGrp="1"/>
          </p:cNvSpPr>
          <p:nvPr>
            <p:ph type="sldNum" sz="quarter" idx="12"/>
          </p:nvPr>
        </p:nvSpPr>
        <p:spPr>
          <a:xfrm>
            <a:off x="10554138" y="9017001"/>
            <a:ext cx="771089" cy="608542"/>
          </a:xfrm>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4128434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7174442"/>
            <a:ext cx="9912355" cy="1365592"/>
          </a:xfrm>
        </p:spPr>
        <p:txBody>
          <a:bodyPr anchor="b">
            <a:normAutofit/>
          </a:bodyPr>
          <a:lstStyle>
            <a:lvl1pPr>
              <a:defRPr sz="4267"/>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0" y="1010710"/>
            <a:ext cx="9912355" cy="5499630"/>
          </a:xfrm>
          <a:prstGeom prst="round2DiagRect">
            <a:avLst>
              <a:gd name="adj1" fmla="val 5101"/>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4267"/>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5" y="8540034"/>
            <a:ext cx="9910859" cy="1137453"/>
          </a:xfrm>
        </p:spPr>
        <p:txBody>
          <a:bodyPr>
            <a:normAutofit/>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243821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7" y="1016000"/>
            <a:ext cx="9905955" cy="5715000"/>
          </a:xfrm>
        </p:spPr>
        <p:txBody>
          <a:bodyPr anchor="ctr">
            <a:normAutofit/>
          </a:bodyPr>
          <a:lstStyle>
            <a:lvl1pP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1141411" y="7366001"/>
            <a:ext cx="9904459" cy="2285998"/>
          </a:xfrm>
        </p:spPr>
        <p:txBody>
          <a:bodyPr anchor="ctr">
            <a:normAutofit/>
          </a:bodyPr>
          <a:lstStyle>
            <a:lvl1pPr marL="0" indent="0">
              <a:buNone/>
              <a:defRPr sz="2400"/>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1230681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1016001"/>
            <a:ext cx="9302752" cy="4580715"/>
          </a:xfrm>
        </p:spPr>
        <p:txBody>
          <a:bodyPr anchor="ctr">
            <a:normAutofit/>
          </a:bodyPr>
          <a:lstStyle>
            <a:lvl1pP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720645" y="5609262"/>
            <a:ext cx="8752299" cy="914947"/>
          </a:xfrm>
        </p:spPr>
        <p:txBody>
          <a:bodyPr anchor="t">
            <a:normAutofit/>
          </a:bodyPr>
          <a:lstStyle>
            <a:lvl1pPr marL="0" indent="0">
              <a:buNone/>
              <a:defRPr sz="1867"/>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4" name="Text Placeholder 3"/>
          <p:cNvSpPr>
            <a:spLocks noGrp="1"/>
          </p:cNvSpPr>
          <p:nvPr>
            <p:ph type="body" sz="half" idx="2"/>
          </p:nvPr>
        </p:nvSpPr>
        <p:spPr>
          <a:xfrm>
            <a:off x="1141410" y="7183199"/>
            <a:ext cx="9906003" cy="2482493"/>
          </a:xfrm>
        </p:spPr>
        <p:txBody>
          <a:bodyPr anchor="ctr">
            <a:normAutofit/>
          </a:bodyPr>
          <a:lstStyle>
            <a:lvl1pPr marL="0" indent="0">
              <a:buNone/>
              <a:defRPr sz="2400"/>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
        <p:nvSpPr>
          <p:cNvPr id="52" name="TextBox 51"/>
          <p:cNvSpPr txBox="1"/>
          <p:nvPr/>
        </p:nvSpPr>
        <p:spPr>
          <a:xfrm>
            <a:off x="928772" y="1197430"/>
            <a:ext cx="609600" cy="974627"/>
          </a:xfrm>
          <a:prstGeom prst="rect">
            <a:avLst/>
          </a:prstGeom>
        </p:spPr>
        <p:txBody>
          <a:bodyPr vert="horz" lIns="121920" tIns="60960" rIns="121920" bIns="6096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0666" dirty="0">
                <a:solidFill>
                  <a:schemeClr val="tx1"/>
                </a:solidFill>
                <a:effectLst/>
              </a:rPr>
              <a:t>“</a:t>
            </a:r>
          </a:p>
        </p:txBody>
      </p:sp>
      <p:sp>
        <p:nvSpPr>
          <p:cNvPr id="53" name="TextBox 52"/>
          <p:cNvSpPr txBox="1"/>
          <p:nvPr/>
        </p:nvSpPr>
        <p:spPr>
          <a:xfrm>
            <a:off x="10423297" y="4608287"/>
            <a:ext cx="609600" cy="974627"/>
          </a:xfrm>
          <a:prstGeom prst="rect">
            <a:avLst/>
          </a:prstGeom>
        </p:spPr>
        <p:txBody>
          <a:bodyPr vert="horz" lIns="121920" tIns="60960" rIns="121920" bIns="6096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0666" dirty="0">
                <a:solidFill>
                  <a:schemeClr val="tx1"/>
                </a:solidFill>
                <a:effectLst/>
              </a:rPr>
              <a:t>”</a:t>
            </a:r>
          </a:p>
        </p:txBody>
      </p:sp>
    </p:spTree>
    <p:extLst>
      <p:ext uri="{BB962C8B-B14F-4D97-AF65-F5344CB8AC3E}">
        <p14:creationId xmlns:p14="http://schemas.microsoft.com/office/powerpoint/2010/main" val="27705765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1" y="3556737"/>
            <a:ext cx="9906001" cy="4186392"/>
          </a:xfrm>
        </p:spPr>
        <p:txBody>
          <a:bodyPr anchor="b">
            <a:normAutofit/>
          </a:bodyPr>
          <a:lstStyle>
            <a:lvl1pP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1141365" y="7762759"/>
            <a:ext cx="9904505" cy="1901073"/>
          </a:xfrm>
        </p:spPr>
        <p:txBody>
          <a:bodyPr anchor="t">
            <a:normAutofit/>
          </a:bodyPr>
          <a:lstStyle>
            <a:lvl1pPr marL="0" indent="0">
              <a:buNone/>
              <a:defRPr sz="2400"/>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8480837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4" y="1016000"/>
            <a:ext cx="9905999" cy="317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1" y="4457438"/>
            <a:ext cx="3196899" cy="1143000"/>
          </a:xfrm>
        </p:spPr>
        <p:txBody>
          <a:bodyPr anchor="b">
            <a:noAutofit/>
          </a:bodyPr>
          <a:lstStyle>
            <a:lvl1pPr marL="0" indent="0">
              <a:lnSpc>
                <a:spcPct val="90000"/>
              </a:lnSpc>
              <a:buNone/>
              <a:defRPr sz="2667" b="0" cap="all" baseline="0">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8" name="Text Placeholder 3"/>
          <p:cNvSpPr>
            <a:spLocks noGrp="1"/>
          </p:cNvSpPr>
          <p:nvPr>
            <p:ph type="body" sz="half" idx="15"/>
          </p:nvPr>
        </p:nvSpPr>
        <p:spPr>
          <a:xfrm>
            <a:off x="1141412" y="5600438"/>
            <a:ext cx="3195243" cy="4051560"/>
          </a:xfrm>
        </p:spPr>
        <p:txBody>
          <a:bodyPr anchor="t">
            <a:normAutofit/>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9" name="Text Placeholder 4"/>
          <p:cNvSpPr>
            <a:spLocks noGrp="1"/>
          </p:cNvSpPr>
          <p:nvPr>
            <p:ph type="body" sz="quarter" idx="3"/>
          </p:nvPr>
        </p:nvSpPr>
        <p:spPr>
          <a:xfrm>
            <a:off x="4514768" y="4462725"/>
            <a:ext cx="3184385" cy="1143000"/>
          </a:xfrm>
        </p:spPr>
        <p:txBody>
          <a:bodyPr anchor="b">
            <a:noAutofit/>
          </a:bodyPr>
          <a:lstStyle>
            <a:lvl1pPr marL="0" indent="0">
              <a:lnSpc>
                <a:spcPct val="90000"/>
              </a:lnSpc>
              <a:buNone/>
              <a:defRPr sz="2667" b="0" cap="all" baseline="0">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10" name="Text Placeholder 3"/>
          <p:cNvSpPr>
            <a:spLocks noGrp="1"/>
          </p:cNvSpPr>
          <p:nvPr>
            <p:ph type="body" sz="half" idx="16"/>
          </p:nvPr>
        </p:nvSpPr>
        <p:spPr>
          <a:xfrm>
            <a:off x="4514767" y="5605725"/>
            <a:ext cx="3185277" cy="4051560"/>
          </a:xfrm>
        </p:spPr>
        <p:txBody>
          <a:bodyPr anchor="t">
            <a:normAutofit/>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11" name="Text Placeholder 4"/>
          <p:cNvSpPr>
            <a:spLocks noGrp="1"/>
          </p:cNvSpPr>
          <p:nvPr>
            <p:ph type="body" sz="quarter" idx="13"/>
          </p:nvPr>
        </p:nvSpPr>
        <p:spPr>
          <a:xfrm>
            <a:off x="7852443" y="4457438"/>
            <a:ext cx="3194968" cy="1143000"/>
          </a:xfrm>
        </p:spPr>
        <p:txBody>
          <a:bodyPr anchor="b">
            <a:noAutofit/>
          </a:bodyPr>
          <a:lstStyle>
            <a:lvl1pPr marL="0" indent="0">
              <a:lnSpc>
                <a:spcPct val="90000"/>
              </a:lnSpc>
              <a:buNone/>
              <a:defRPr sz="2667" b="0" cap="all" baseline="0">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12" name="Text Placeholder 3"/>
          <p:cNvSpPr>
            <a:spLocks noGrp="1"/>
          </p:cNvSpPr>
          <p:nvPr>
            <p:ph type="body" sz="half" idx="17"/>
          </p:nvPr>
        </p:nvSpPr>
        <p:spPr>
          <a:xfrm>
            <a:off x="7852443" y="5600438"/>
            <a:ext cx="3194968" cy="4051560"/>
          </a:xfrm>
        </p:spPr>
        <p:txBody>
          <a:bodyPr anchor="t">
            <a:normAutofit/>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t>3/6/24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3556881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2" y="1016000"/>
            <a:ext cx="9905999" cy="317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7340993"/>
            <a:ext cx="3195240" cy="960437"/>
          </a:xfrm>
        </p:spPr>
        <p:txBody>
          <a:bodyPr anchor="b">
            <a:noAutofit/>
          </a:bodyPr>
          <a:lstStyle>
            <a:lvl1pPr marL="0" indent="0">
              <a:lnSpc>
                <a:spcPct val="90000"/>
              </a:lnSpc>
              <a:buNone/>
              <a:defRPr sz="2667" b="0" cap="all" baseline="0">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20" name="Picture Placeholder 2"/>
          <p:cNvSpPr>
            <a:spLocks noGrp="1" noChangeAspect="1"/>
          </p:cNvSpPr>
          <p:nvPr>
            <p:ph type="pic" idx="15"/>
          </p:nvPr>
        </p:nvSpPr>
        <p:spPr>
          <a:xfrm>
            <a:off x="1141413" y="4444997"/>
            <a:ext cx="3195240" cy="2540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8301432"/>
            <a:ext cx="3195240" cy="1363072"/>
          </a:xfrm>
        </p:spPr>
        <p:txBody>
          <a:bodyPr anchor="t">
            <a:normAutofit/>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22" name="Text Placeholder 4"/>
          <p:cNvSpPr>
            <a:spLocks noGrp="1"/>
          </p:cNvSpPr>
          <p:nvPr>
            <p:ph type="body" sz="quarter" idx="3"/>
          </p:nvPr>
        </p:nvSpPr>
        <p:spPr>
          <a:xfrm>
            <a:off x="4489053" y="7340993"/>
            <a:ext cx="3200400" cy="960437"/>
          </a:xfrm>
        </p:spPr>
        <p:txBody>
          <a:bodyPr anchor="b">
            <a:noAutofit/>
          </a:bodyPr>
          <a:lstStyle>
            <a:lvl1pPr marL="0" indent="0">
              <a:lnSpc>
                <a:spcPct val="90000"/>
              </a:lnSpc>
              <a:buNone/>
              <a:defRPr sz="2667" b="0" cap="all" baseline="0">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23" name="Picture Placeholder 2"/>
          <p:cNvSpPr>
            <a:spLocks noGrp="1" noChangeAspect="1"/>
          </p:cNvSpPr>
          <p:nvPr>
            <p:ph type="pic" idx="21"/>
          </p:nvPr>
        </p:nvSpPr>
        <p:spPr>
          <a:xfrm>
            <a:off x="4489054" y="4444997"/>
            <a:ext cx="3198940" cy="2540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8301428"/>
            <a:ext cx="3200400" cy="1350570"/>
          </a:xfrm>
        </p:spPr>
        <p:txBody>
          <a:bodyPr anchor="t">
            <a:normAutofit/>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25" name="Text Placeholder 4"/>
          <p:cNvSpPr>
            <a:spLocks noGrp="1"/>
          </p:cNvSpPr>
          <p:nvPr>
            <p:ph type="body" sz="quarter" idx="13"/>
          </p:nvPr>
        </p:nvSpPr>
        <p:spPr>
          <a:xfrm>
            <a:off x="7852568" y="7340992"/>
            <a:ext cx="3190741" cy="960437"/>
          </a:xfrm>
        </p:spPr>
        <p:txBody>
          <a:bodyPr anchor="b">
            <a:noAutofit/>
          </a:bodyPr>
          <a:lstStyle>
            <a:lvl1pPr marL="0" indent="0">
              <a:lnSpc>
                <a:spcPct val="90000"/>
              </a:lnSpc>
              <a:buNone/>
              <a:defRPr sz="2667" b="0" cap="all" baseline="0">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26" name="Picture Placeholder 2"/>
          <p:cNvSpPr>
            <a:spLocks noGrp="1" noChangeAspect="1"/>
          </p:cNvSpPr>
          <p:nvPr>
            <p:ph type="pic" idx="22"/>
          </p:nvPr>
        </p:nvSpPr>
        <p:spPr>
          <a:xfrm>
            <a:off x="7852444" y="4444997"/>
            <a:ext cx="3194969" cy="2540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3" y="8301426"/>
            <a:ext cx="3194968" cy="1350575"/>
          </a:xfrm>
        </p:spPr>
        <p:txBody>
          <a:bodyPr anchor="t">
            <a:normAutofit/>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t>3/6/24</a:t>
            </a:fld>
            <a:endParaRPr lang="en-US"/>
          </a:p>
        </p:txBody>
      </p:sp>
      <p:sp>
        <p:nvSpPr>
          <p:cNvPr id="4" name="Footer Placeholder 3"/>
          <p:cNvSpPr>
            <a:spLocks noGrp="1"/>
          </p:cNvSpPr>
          <p:nvPr>
            <p:ph type="ftr" sz="quarter" idx="11"/>
          </p:nvPr>
        </p:nvSpPr>
        <p:spPr/>
        <p:txBody>
          <a:bodyPr/>
          <a:lstStyle>
            <a:lvl1pPr>
              <a:defRPr cap="all" baseline="0"/>
            </a:lvl1p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7843473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3/6/24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3102668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1" y="1016001"/>
            <a:ext cx="2005011" cy="863600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1016001"/>
            <a:ext cx="7748591" cy="863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3/6/24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2902884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550" b="0" i="0">
                <a:solidFill>
                  <a:srgbClr val="37B4F6"/>
                </a:solidFill>
                <a:latin typeface="Arial"/>
                <a:cs typeface="Arial"/>
              </a:defRPr>
            </a:lvl1pPr>
          </a:lstStyle>
          <a:p>
            <a:endParaRPr/>
          </a:p>
        </p:txBody>
      </p:sp>
      <p:sp>
        <p:nvSpPr>
          <p:cNvPr id="3" name="Holder 3"/>
          <p:cNvSpPr>
            <a:spLocks noGrp="1"/>
          </p:cNvSpPr>
          <p:nvPr>
            <p:ph sz="half" idx="2"/>
          </p:nvPr>
        </p:nvSpPr>
        <p:spPr>
          <a:xfrm>
            <a:off x="1374824" y="1397826"/>
            <a:ext cx="4429125" cy="3302635"/>
          </a:xfrm>
          <a:prstGeom prst="rect">
            <a:avLst/>
          </a:prstGeom>
        </p:spPr>
        <p:txBody>
          <a:bodyPr wrap="square" lIns="0" tIns="0" rIns="0" bIns="0">
            <a:spAutoFit/>
          </a:bodyPr>
          <a:lstStyle>
            <a:lvl1pPr>
              <a:defRPr sz="1550" b="0" i="0">
                <a:solidFill>
                  <a:srgbClr val="37B4F6"/>
                </a:solidFill>
                <a:latin typeface="Arial"/>
                <a:cs typeface="Arial"/>
              </a:defRPr>
            </a:lvl1pPr>
          </a:lstStyle>
          <a:p>
            <a:endParaRPr/>
          </a:p>
        </p:txBody>
      </p:sp>
      <p:sp>
        <p:nvSpPr>
          <p:cNvPr id="4" name="Holder 4"/>
          <p:cNvSpPr>
            <a:spLocks noGrp="1"/>
          </p:cNvSpPr>
          <p:nvPr>
            <p:ph sz="half" idx="3"/>
          </p:nvPr>
        </p:nvSpPr>
        <p:spPr>
          <a:xfrm>
            <a:off x="6284961" y="1397826"/>
            <a:ext cx="4485005" cy="3845560"/>
          </a:xfrm>
          <a:prstGeom prst="rect">
            <a:avLst/>
          </a:prstGeom>
        </p:spPr>
        <p:txBody>
          <a:bodyPr wrap="square" lIns="0" tIns="0" rIns="0" bIns="0">
            <a:spAutoFit/>
          </a:bodyPr>
          <a:lstStyle>
            <a:lvl1pPr>
              <a:defRPr sz="1550" b="0" i="0">
                <a:solidFill>
                  <a:srgbClr val="37B4F6"/>
                </a:solidFill>
                <a:latin typeface="Arial"/>
                <a:cs typeface="Arial"/>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3/6/24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437425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7" name="Title 1"/>
          <p:cNvSpPr>
            <a:spLocks noGrp="1"/>
          </p:cNvSpPr>
          <p:nvPr>
            <p:ph type="title"/>
          </p:nvPr>
        </p:nvSpPr>
        <p:spPr>
          <a:xfrm>
            <a:off x="1141414" y="1030864"/>
            <a:ext cx="9905999" cy="2464283"/>
          </a:xfrm>
        </p:spPr>
        <p:txBody>
          <a:bodyPr/>
          <a:lstStyle/>
          <a:p>
            <a:r>
              <a:rPr lang="en-US"/>
              <a:t>Click to edit Master title style</a:t>
            </a:r>
            <a:endParaRPr lang="en-US" dirty="0"/>
          </a:p>
        </p:txBody>
      </p:sp>
      <p:sp>
        <p:nvSpPr>
          <p:cNvPr id="48" name="Content Placeholder 2"/>
          <p:cNvSpPr>
            <a:spLocks noGrp="1"/>
          </p:cNvSpPr>
          <p:nvPr>
            <p:ph idx="1"/>
          </p:nvPr>
        </p:nvSpPr>
        <p:spPr>
          <a:xfrm>
            <a:off x="1141414" y="3749145"/>
            <a:ext cx="9905999" cy="5902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9" name="Date Placeholder 3"/>
          <p:cNvSpPr>
            <a:spLocks noGrp="1"/>
          </p:cNvSpPr>
          <p:nvPr>
            <p:ph type="dt" sz="half" idx="10"/>
          </p:nvPr>
        </p:nvSpPr>
        <p:spPr>
          <a:xfrm>
            <a:off x="7456921" y="9805462"/>
            <a:ext cx="2743200" cy="608542"/>
          </a:xfrm>
        </p:spPr>
        <p:txBody>
          <a:bodyPr/>
          <a:lstStyle/>
          <a:p>
            <a:fld id="{1D8BD707-D9CF-40AE-B4C6-C98DA3205C09}" type="datetimeFigureOut">
              <a:rPr lang="en-US" smtClean="0"/>
              <a:t>3/6/24</a:t>
            </a:fld>
            <a:endParaRPr lang="en-US"/>
          </a:p>
        </p:txBody>
      </p:sp>
      <p:sp>
        <p:nvSpPr>
          <p:cNvPr id="50" name="Footer Placeholder 4"/>
          <p:cNvSpPr>
            <a:spLocks noGrp="1"/>
          </p:cNvSpPr>
          <p:nvPr>
            <p:ph type="ftr" sz="quarter" idx="11"/>
          </p:nvPr>
        </p:nvSpPr>
        <p:spPr>
          <a:xfrm>
            <a:off x="1141412" y="9805461"/>
            <a:ext cx="6239309" cy="608542"/>
          </a:xfrm>
        </p:spPr>
        <p:txBody>
          <a:bodyPr/>
          <a:lstStyle/>
          <a:p>
            <a:endParaRPr lang="en-US"/>
          </a:p>
        </p:txBody>
      </p:sp>
      <p:sp>
        <p:nvSpPr>
          <p:cNvPr id="51" name="Slide Number Placeholder 5"/>
          <p:cNvSpPr>
            <a:spLocks noGrp="1"/>
          </p:cNvSpPr>
          <p:nvPr>
            <p:ph type="sldNum" sz="quarter" idx="12"/>
          </p:nvPr>
        </p:nvSpPr>
        <p:spPr>
          <a:xfrm>
            <a:off x="10276322" y="9805459"/>
            <a:ext cx="771089" cy="608542"/>
          </a:xfrm>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461039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2365379"/>
            <a:ext cx="9906000" cy="4754562"/>
          </a:xfrm>
        </p:spPr>
        <p:txBody>
          <a:bodyPr anchor="b">
            <a:normAutofit/>
          </a:bodyPr>
          <a:lstStyle>
            <a:lvl1pPr>
              <a:defRPr sz="4800"/>
            </a:lvl1pPr>
          </a:lstStyle>
          <a:p>
            <a:r>
              <a:rPr lang="en-US"/>
              <a:t>Click to edit Master title style</a:t>
            </a:r>
            <a:endParaRPr lang="en-US" dirty="0"/>
          </a:p>
        </p:txBody>
      </p:sp>
      <p:sp>
        <p:nvSpPr>
          <p:cNvPr id="3" name="Text Placeholder 2"/>
          <p:cNvSpPr>
            <a:spLocks noGrp="1"/>
          </p:cNvSpPr>
          <p:nvPr>
            <p:ph type="body" idx="1"/>
          </p:nvPr>
        </p:nvSpPr>
        <p:spPr>
          <a:xfrm>
            <a:off x="1141411" y="7373937"/>
            <a:ext cx="9906000" cy="2291293"/>
          </a:xfrm>
        </p:spPr>
        <p:txBody>
          <a:bodyPr>
            <a:normAutofit/>
          </a:bodyPr>
          <a:lstStyle>
            <a:lvl1pPr marL="0" indent="0">
              <a:buNone/>
              <a:defRPr sz="2400" cap="all" baseline="0">
                <a:solidFill>
                  <a:schemeClr val="tx1">
                    <a:tint val="75000"/>
                  </a:schemeClr>
                </a:solidFill>
              </a:defRPr>
            </a:lvl1pPr>
            <a:lvl2pPr marL="609585" indent="0">
              <a:buNone/>
              <a:defRPr sz="2400">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3/6/24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217765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1" y="3749143"/>
            <a:ext cx="4878389" cy="5902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1" y="3749143"/>
            <a:ext cx="4875211" cy="5902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3/6/24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7023684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031879"/>
            <a:ext cx="9906000" cy="24632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38537" y="3749143"/>
            <a:ext cx="4581265" cy="1373187"/>
          </a:xfrm>
        </p:spPr>
        <p:txBody>
          <a:bodyPr anchor="b"/>
          <a:lstStyle>
            <a:lvl1pPr marL="0" indent="0">
              <a:lnSpc>
                <a:spcPct val="90000"/>
              </a:lnSpc>
              <a:buNone/>
              <a:defRPr sz="3200" b="0" cap="all" baseline="0">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1141411" y="5122331"/>
            <a:ext cx="4878391" cy="45296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69323" y="3749142"/>
            <a:ext cx="4578087" cy="1373187"/>
          </a:xfrm>
        </p:spPr>
        <p:txBody>
          <a:bodyPr anchor="b"/>
          <a:lstStyle>
            <a:lvl1pPr marL="0" indent="0">
              <a:lnSpc>
                <a:spcPct val="90000"/>
              </a:lnSpc>
              <a:buNone/>
              <a:defRPr sz="3200" b="0" cap="all" baseline="0">
                <a:solidFill>
                  <a:schemeClr val="tx1"/>
                </a:solidFill>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72200" y="5122331"/>
            <a:ext cx="4875211" cy="45296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3/6/24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892517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3/6/24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142784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3/6/24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512743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6" y="1016002"/>
            <a:ext cx="3856037" cy="2733140"/>
          </a:xfrm>
        </p:spPr>
        <p:txBody>
          <a:bodyPr anchor="b"/>
          <a:lstStyle>
            <a:lvl1pPr>
              <a:defRPr sz="4267"/>
            </a:lvl1pPr>
          </a:lstStyle>
          <a:p>
            <a:r>
              <a:rPr lang="en-US"/>
              <a:t>Click to edit Master title style</a:t>
            </a:r>
            <a:endParaRPr lang="en-US" dirty="0"/>
          </a:p>
        </p:txBody>
      </p:sp>
      <p:sp>
        <p:nvSpPr>
          <p:cNvPr id="3" name="Content Placeholder 2"/>
          <p:cNvSpPr>
            <a:spLocks noGrp="1"/>
          </p:cNvSpPr>
          <p:nvPr>
            <p:ph idx="1"/>
          </p:nvPr>
        </p:nvSpPr>
        <p:spPr>
          <a:xfrm>
            <a:off x="5156201" y="987777"/>
            <a:ext cx="5891209" cy="8664223"/>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6" y="3749143"/>
            <a:ext cx="3856037" cy="5902857"/>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07080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5" y="1016000"/>
            <a:ext cx="5005283" cy="2733143"/>
          </a:xfrm>
        </p:spPr>
        <p:txBody>
          <a:bodyPr anchor="b"/>
          <a:lstStyle>
            <a:lvl1pPr>
              <a:defRPr sz="4267"/>
            </a:lvl1pPr>
          </a:lstStyle>
          <a:p>
            <a:r>
              <a:rPr lang="en-US"/>
              <a:t>Click to edit Master title style</a:t>
            </a:r>
            <a:endParaRPr lang="en-US" dirty="0"/>
          </a:p>
        </p:txBody>
      </p:sp>
      <p:sp>
        <p:nvSpPr>
          <p:cNvPr id="3" name="Picture Placeholder 2"/>
          <p:cNvSpPr>
            <a:spLocks noGrp="1" noChangeAspect="1"/>
          </p:cNvSpPr>
          <p:nvPr>
            <p:ph type="pic" idx="1"/>
          </p:nvPr>
        </p:nvSpPr>
        <p:spPr>
          <a:xfrm>
            <a:off x="6443822" y="1016000"/>
            <a:ext cx="4603591" cy="8636003"/>
          </a:xfrm>
          <a:prstGeom prst="round2DiagRect">
            <a:avLst>
              <a:gd name="adj1" fmla="val 6074"/>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defRPr lang="en-US" sz="4267"/>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412" y="3749143"/>
            <a:ext cx="5005285" cy="5902857"/>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3/6/24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9516600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 y="-1"/>
            <a:ext cx="12192003" cy="11430002"/>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9051" y="1"/>
            <a:ext cx="12055699" cy="11430002"/>
            <a:chOff x="-14288" y="0"/>
            <a:chExt cx="9041774"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8352798"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4" y="1030864"/>
            <a:ext cx="9905999" cy="2464283"/>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4" y="3749145"/>
            <a:ext cx="9905999" cy="59028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9805462"/>
            <a:ext cx="2743200" cy="608542"/>
          </a:xfrm>
          <a:prstGeom prst="rect">
            <a:avLst/>
          </a:prstGeom>
        </p:spPr>
        <p:txBody>
          <a:bodyPr vert="horz" lIns="91440" tIns="45720" rIns="91440" bIns="45720" rtlCol="0" anchor="ctr"/>
          <a:lstStyle>
            <a:lvl1pPr algn="r">
              <a:defRPr sz="1400">
                <a:solidFill>
                  <a:schemeClr val="tx1">
                    <a:tint val="75000"/>
                  </a:schemeClr>
                </a:solidFill>
              </a:defRPr>
            </a:lvl1pPr>
          </a:lstStyle>
          <a:p>
            <a:fld id="{1D8BD707-D9CF-40AE-B4C6-C98DA3205C09}" type="datetimeFigureOut">
              <a:rPr lang="en-US" smtClean="0"/>
              <a:t>3/6/24</a:t>
            </a:fld>
            <a:endParaRPr lang="en-US"/>
          </a:p>
        </p:txBody>
      </p:sp>
      <p:sp>
        <p:nvSpPr>
          <p:cNvPr id="5" name="Footer Placeholder 4"/>
          <p:cNvSpPr>
            <a:spLocks noGrp="1"/>
          </p:cNvSpPr>
          <p:nvPr>
            <p:ph type="ftr" sz="quarter" idx="3"/>
          </p:nvPr>
        </p:nvSpPr>
        <p:spPr>
          <a:xfrm>
            <a:off x="1141412" y="9805461"/>
            <a:ext cx="6239309" cy="608542"/>
          </a:xfrm>
          <a:prstGeom prst="rect">
            <a:avLst/>
          </a:prstGeom>
        </p:spPr>
        <p:txBody>
          <a:bodyPr vert="horz" lIns="91440" tIns="45720" rIns="91440" bIns="45720" rtlCol="0" anchor="ctr"/>
          <a:lstStyle>
            <a:lvl1pPr algn="l">
              <a:defRPr sz="1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2" y="9805459"/>
            <a:ext cx="771089" cy="608542"/>
          </a:xfrm>
          <a:prstGeom prst="rect">
            <a:avLst/>
          </a:prstGeom>
        </p:spPr>
        <p:txBody>
          <a:bodyPr vert="horz" lIns="91440" tIns="45720" rIns="91440" bIns="45720" rtlCol="0" anchor="ctr"/>
          <a:lstStyle>
            <a:lvl1pPr algn="r">
              <a:defRPr sz="1400">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402190673"/>
      </p:ext>
    </p:extLst>
  </p:cSld>
  <p:clrMap bg1="dk1" tx1="lt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Lst>
  <p:txStyles>
    <p:titleStyle>
      <a:lvl1pPr algn="l" defTabSz="1219170" rtl="0" eaLnBrk="1" latinLnBrk="0" hangingPunct="1">
        <a:lnSpc>
          <a:spcPct val="90000"/>
        </a:lnSpc>
        <a:spcBef>
          <a:spcPct val="0"/>
        </a:spcBef>
        <a:buNone/>
        <a:defRPr sz="4800" kern="1200" cap="all" baseline="0">
          <a:solidFill>
            <a:schemeClr val="tx1"/>
          </a:solidFill>
          <a:latin typeface="+mj-lt"/>
          <a:ea typeface="+mj-ea"/>
          <a:cs typeface="+mj-cs"/>
        </a:defRPr>
      </a:lvl1pPr>
    </p:titleStyle>
    <p:bodyStyle>
      <a:lvl1pPr marL="304792" indent="-304792" algn="l" defTabSz="1219170" rtl="0" eaLnBrk="1" latinLnBrk="0" hangingPunct="1">
        <a:lnSpc>
          <a:spcPct val="120000"/>
        </a:lnSpc>
        <a:spcBef>
          <a:spcPts val="1333"/>
        </a:spcBef>
        <a:buSzPct val="125000"/>
        <a:buFont typeface="Arial" panose="020B0604020202020204" pitchFamily="34" charset="0"/>
        <a:buChar char="•"/>
        <a:defRPr sz="3200" kern="1200">
          <a:solidFill>
            <a:schemeClr val="tx1"/>
          </a:solidFill>
          <a:latin typeface="+mn-lt"/>
          <a:ea typeface="+mn-ea"/>
          <a:cs typeface="+mn-cs"/>
        </a:defRPr>
      </a:lvl1pPr>
      <a:lvl2pPr marL="914377" indent="-304792" algn="l" defTabSz="1219170" rtl="0" eaLnBrk="1" latinLnBrk="0" hangingPunct="1">
        <a:lnSpc>
          <a:spcPct val="120000"/>
        </a:lnSpc>
        <a:spcBef>
          <a:spcPts val="667"/>
        </a:spcBef>
        <a:buSzPct val="125000"/>
        <a:buFont typeface="Arial" panose="020B0604020202020204" pitchFamily="34" charset="0"/>
        <a:buChar char="•"/>
        <a:defRPr sz="2667" kern="1200">
          <a:solidFill>
            <a:schemeClr val="tx1"/>
          </a:solidFill>
          <a:latin typeface="+mn-lt"/>
          <a:ea typeface="+mn-ea"/>
          <a:cs typeface="+mn-cs"/>
        </a:defRPr>
      </a:lvl2pPr>
      <a:lvl3pPr marL="1523962" indent="-304792" algn="l" defTabSz="1219170" rtl="0" eaLnBrk="1" latinLnBrk="0" hangingPunct="1">
        <a:lnSpc>
          <a:spcPct val="120000"/>
        </a:lnSpc>
        <a:spcBef>
          <a:spcPts val="667"/>
        </a:spcBef>
        <a:buSzPct val="125000"/>
        <a:buFont typeface="Arial" panose="020B0604020202020204" pitchFamily="34" charset="0"/>
        <a:buChar char="•"/>
        <a:defRPr sz="2400" kern="1200">
          <a:solidFill>
            <a:schemeClr val="tx1"/>
          </a:solidFill>
          <a:latin typeface="+mn-lt"/>
          <a:ea typeface="+mn-ea"/>
          <a:cs typeface="+mn-cs"/>
        </a:defRPr>
      </a:lvl3pPr>
      <a:lvl4pPr marL="2133547" indent="-304792" algn="l" defTabSz="1219170" rtl="0" eaLnBrk="1" latinLnBrk="0" hangingPunct="1">
        <a:lnSpc>
          <a:spcPct val="120000"/>
        </a:lnSpc>
        <a:spcBef>
          <a:spcPts val="667"/>
        </a:spcBef>
        <a:buSzPct val="125000"/>
        <a:buFont typeface="Arial" panose="020B0604020202020204" pitchFamily="34" charset="0"/>
        <a:buChar char="•"/>
        <a:defRPr sz="2133" kern="1200">
          <a:solidFill>
            <a:schemeClr val="tx1"/>
          </a:solidFill>
          <a:latin typeface="+mn-lt"/>
          <a:ea typeface="+mn-ea"/>
          <a:cs typeface="+mn-cs"/>
        </a:defRPr>
      </a:lvl4pPr>
      <a:lvl5pPr marL="2743131" indent="-304792" algn="l" defTabSz="1219170" rtl="0" eaLnBrk="1" latinLnBrk="0" hangingPunct="1">
        <a:lnSpc>
          <a:spcPct val="120000"/>
        </a:lnSpc>
        <a:spcBef>
          <a:spcPts val="667"/>
        </a:spcBef>
        <a:buSzPct val="125000"/>
        <a:buFont typeface="Arial" panose="020B0604020202020204" pitchFamily="34" charset="0"/>
        <a:buChar char="•"/>
        <a:defRPr sz="2133" kern="1200">
          <a:solidFill>
            <a:schemeClr val="tx1"/>
          </a:solidFill>
          <a:latin typeface="+mn-lt"/>
          <a:ea typeface="+mn-ea"/>
          <a:cs typeface="+mn-cs"/>
        </a:defRPr>
      </a:lvl5pPr>
      <a:lvl6pPr marL="3352716" indent="-304792" algn="l" defTabSz="1219170" rtl="0" eaLnBrk="1" latinLnBrk="0" hangingPunct="1">
        <a:lnSpc>
          <a:spcPct val="120000"/>
        </a:lnSpc>
        <a:spcBef>
          <a:spcPts val="667"/>
        </a:spcBef>
        <a:buSzPct val="125000"/>
        <a:buFont typeface="Arial" panose="020B0604020202020204" pitchFamily="34" charset="0"/>
        <a:buChar char="•"/>
        <a:defRPr sz="1867" kern="1200">
          <a:solidFill>
            <a:schemeClr val="tx1"/>
          </a:solidFill>
          <a:latin typeface="+mn-lt"/>
          <a:ea typeface="+mn-ea"/>
          <a:cs typeface="+mn-cs"/>
        </a:defRPr>
      </a:lvl6pPr>
      <a:lvl7pPr marL="3962301" indent="-304792" algn="l" defTabSz="1219170" rtl="0" eaLnBrk="1" latinLnBrk="0" hangingPunct="1">
        <a:lnSpc>
          <a:spcPct val="120000"/>
        </a:lnSpc>
        <a:spcBef>
          <a:spcPts val="667"/>
        </a:spcBef>
        <a:buSzPct val="125000"/>
        <a:buFont typeface="Arial" panose="020B0604020202020204" pitchFamily="34" charset="0"/>
        <a:buChar char="•"/>
        <a:defRPr sz="1867" kern="1200">
          <a:solidFill>
            <a:schemeClr val="tx1"/>
          </a:solidFill>
          <a:latin typeface="+mn-lt"/>
          <a:ea typeface="+mn-ea"/>
          <a:cs typeface="+mn-cs"/>
        </a:defRPr>
      </a:lvl7pPr>
      <a:lvl8pPr marL="4571886" indent="-304792" algn="l" defTabSz="1219170" rtl="0" eaLnBrk="1" latinLnBrk="0" hangingPunct="1">
        <a:lnSpc>
          <a:spcPct val="120000"/>
        </a:lnSpc>
        <a:spcBef>
          <a:spcPts val="667"/>
        </a:spcBef>
        <a:buSzPct val="125000"/>
        <a:buFont typeface="Arial" panose="020B0604020202020204" pitchFamily="34" charset="0"/>
        <a:buChar char="•"/>
        <a:defRPr sz="1867" kern="1200">
          <a:solidFill>
            <a:schemeClr val="tx1"/>
          </a:solidFill>
          <a:latin typeface="+mn-lt"/>
          <a:ea typeface="+mn-ea"/>
          <a:cs typeface="+mn-cs"/>
        </a:defRPr>
      </a:lvl8pPr>
      <a:lvl9pPr marL="5181470" indent="-304792" algn="l" defTabSz="1219170" rtl="0" eaLnBrk="1" latinLnBrk="0" hangingPunct="1">
        <a:lnSpc>
          <a:spcPct val="120000"/>
        </a:lnSpc>
        <a:spcBef>
          <a:spcPts val="667"/>
        </a:spcBef>
        <a:buSzPct val="125000"/>
        <a:buFont typeface="Arial" panose="020B0604020202020204" pitchFamily="34" charset="0"/>
        <a:buChar char="•"/>
        <a:defRPr sz="18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20000" r="-20000"/>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E3D4F1-9D42-664A-3C9A-08BD3AB77FAB}"/>
              </a:ext>
            </a:extLst>
          </p:cNvPr>
          <p:cNvSpPr/>
          <p:nvPr/>
        </p:nvSpPr>
        <p:spPr>
          <a:xfrm>
            <a:off x="23004" y="533400"/>
            <a:ext cx="11838098" cy="3154710"/>
          </a:xfrm>
          <a:prstGeom prst="rect">
            <a:avLst/>
          </a:prstGeom>
          <a:noFill/>
        </p:spPr>
        <p:txBody>
          <a:bodyPr wrap="square" lIns="91440" tIns="45720" rIns="91440" bIns="45720">
            <a:spAutoFit/>
          </a:bodyPr>
          <a:lstStyle/>
          <a:p>
            <a:pPr algn="ctr"/>
            <a:r>
              <a:rPr lang="en-US" sz="8000" b="1" i="1" spc="-155" dirty="0">
                <a:latin typeface="Angsana New" panose="02020603050405020304" pitchFamily="18" charset="-34"/>
                <a:cs typeface="Angsana New" panose="02020603050405020304" pitchFamily="18" charset="-34"/>
              </a:rPr>
              <a:t>Twitter</a:t>
            </a:r>
            <a:r>
              <a:rPr lang="en-US" sz="8000" b="1" i="1" spc="-565" dirty="0">
                <a:latin typeface="Angsana New" panose="02020603050405020304" pitchFamily="18" charset="-34"/>
                <a:cs typeface="Angsana New" panose="02020603050405020304" pitchFamily="18" charset="-34"/>
              </a:rPr>
              <a:t> </a:t>
            </a:r>
            <a:r>
              <a:rPr lang="en-US" sz="8000" b="1" i="1" spc="-204" dirty="0">
                <a:latin typeface="Angsana New" panose="02020603050405020304" pitchFamily="18" charset="-34"/>
                <a:cs typeface="Angsana New" panose="02020603050405020304" pitchFamily="18" charset="-34"/>
              </a:rPr>
              <a:t>Heron </a:t>
            </a:r>
            <a:r>
              <a:rPr lang="en-US" sz="19900" b="1" i="1" spc="-204" dirty="0">
                <a:latin typeface="Angsana New" panose="02020603050405020304" pitchFamily="18" charset="-34"/>
                <a:cs typeface="Angsana New" panose="02020603050405020304" pitchFamily="18" charset="-34"/>
              </a:rPr>
              <a:t>: </a:t>
            </a:r>
            <a:r>
              <a:rPr lang="en-US" sz="8000" b="1" i="1" spc="-254" dirty="0">
                <a:latin typeface="Angsana New" panose="02020603050405020304" pitchFamily="18" charset="-34"/>
                <a:cs typeface="Angsana New" panose="02020603050405020304" pitchFamily="18" charset="-34"/>
              </a:rPr>
              <a:t>Stream</a:t>
            </a:r>
            <a:r>
              <a:rPr lang="en-US" sz="8000" b="1" i="1" spc="-409" dirty="0">
                <a:latin typeface="Angsana New" panose="02020603050405020304" pitchFamily="18" charset="-34"/>
                <a:cs typeface="Angsana New" panose="02020603050405020304" pitchFamily="18" charset="-34"/>
              </a:rPr>
              <a:t> </a:t>
            </a:r>
            <a:r>
              <a:rPr lang="en-US" sz="8000" b="1" i="1" spc="-170" dirty="0">
                <a:latin typeface="Angsana New" panose="02020603050405020304" pitchFamily="18" charset="-34"/>
                <a:cs typeface="Angsana New" panose="02020603050405020304" pitchFamily="18" charset="-34"/>
              </a:rPr>
              <a:t>Processing</a:t>
            </a:r>
            <a:r>
              <a:rPr lang="en-US" sz="8000" b="1" i="1" spc="-400" dirty="0">
                <a:latin typeface="Angsana New" panose="02020603050405020304" pitchFamily="18" charset="-34"/>
                <a:cs typeface="Angsana New" panose="02020603050405020304" pitchFamily="18" charset="-34"/>
              </a:rPr>
              <a:t> </a:t>
            </a:r>
            <a:r>
              <a:rPr lang="en-US" sz="8000" b="1" i="1" spc="-25" dirty="0">
                <a:latin typeface="Angsana New" panose="02020603050405020304" pitchFamily="18" charset="-34"/>
                <a:cs typeface="Angsana New" panose="02020603050405020304" pitchFamily="18" charset="-34"/>
              </a:rPr>
              <a:t>at </a:t>
            </a:r>
            <a:r>
              <a:rPr lang="en-US" sz="8000" b="1" i="1" spc="-10" dirty="0">
                <a:latin typeface="Angsana New" panose="02020603050405020304" pitchFamily="18" charset="-34"/>
                <a:cs typeface="Angsana New" panose="02020603050405020304" pitchFamily="18" charset="-34"/>
              </a:rPr>
              <a:t>Scale</a:t>
            </a:r>
            <a:endParaRPr lang="en-US" sz="8000" b="1" i="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latin typeface="Angsana New" panose="02020603050405020304" pitchFamily="18" charset="-34"/>
              <a:cs typeface="Angsana New" panose="02020603050405020304" pitchFamily="18" charset="-34"/>
            </a:endParaRPr>
          </a:p>
        </p:txBody>
      </p:sp>
      <p:pic>
        <p:nvPicPr>
          <p:cNvPr id="3074" name="Picture 2">
            <a:extLst>
              <a:ext uri="{FF2B5EF4-FFF2-40B4-BE49-F238E27FC236}">
                <a16:creationId xmlns:a16="http://schemas.microsoft.com/office/drawing/2014/main" id="{6CF9EEB9-5A01-3252-82EF-FFEF39C5BF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3121" y="7998305"/>
            <a:ext cx="6408879" cy="31242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8CBF02C-D7ED-5B71-AD99-E80DFAEFB061}"/>
              </a:ext>
            </a:extLst>
          </p:cNvPr>
          <p:cNvSpPr txBox="1"/>
          <p:nvPr/>
        </p:nvSpPr>
        <p:spPr>
          <a:xfrm>
            <a:off x="6553200" y="4800600"/>
            <a:ext cx="5307902" cy="1569660"/>
          </a:xfrm>
          <a:prstGeom prst="rect">
            <a:avLst/>
          </a:prstGeom>
          <a:noFill/>
        </p:spPr>
        <p:txBody>
          <a:bodyPr wrap="square" rtlCol="0">
            <a:spAutoFit/>
          </a:bodyPr>
          <a:lstStyle/>
          <a:p>
            <a:r>
              <a:rPr lang="en-US" sz="3200" dirty="0"/>
              <a:t>~Arshita Sharma</a:t>
            </a:r>
            <a:br>
              <a:rPr lang="en-US" sz="3200" dirty="0"/>
            </a:br>
            <a:r>
              <a:rPr lang="en-US" sz="3200" dirty="0"/>
              <a:t>~Richa Patel</a:t>
            </a:r>
            <a:br>
              <a:rPr lang="en-US" sz="3200" dirty="0"/>
            </a:br>
            <a:r>
              <a:rPr lang="en-US" sz="3200" dirty="0"/>
              <a:t>~Harish Reddy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7625" y="981953"/>
            <a:ext cx="9905999" cy="605893"/>
          </a:xfrm>
          <a:prstGeom prst="rect">
            <a:avLst/>
          </a:prstGeom>
        </p:spPr>
        <p:txBody>
          <a:bodyPr vert="horz" wrap="square" lIns="0" tIns="112353" rIns="0" bIns="0" rtlCol="0">
            <a:spAutoFit/>
          </a:bodyPr>
          <a:lstStyle/>
          <a:p>
            <a:pPr marL="256540">
              <a:lnSpc>
                <a:spcPct val="100000"/>
              </a:lnSpc>
              <a:spcBef>
                <a:spcPts val="110"/>
              </a:spcBef>
            </a:pPr>
            <a:r>
              <a:rPr lang="en-US" sz="3200" dirty="0"/>
              <a:t>Startup Sequence</a:t>
            </a:r>
            <a:endParaRPr sz="7200" dirty="0">
              <a:latin typeface="Tahoma"/>
              <a:cs typeface="Tahoma"/>
            </a:endParaRPr>
          </a:p>
        </p:txBody>
      </p:sp>
      <p:sp>
        <p:nvSpPr>
          <p:cNvPr id="3" name="object 3"/>
          <p:cNvSpPr txBox="1">
            <a:spLocks noGrp="1"/>
          </p:cNvSpPr>
          <p:nvPr>
            <p:ph idx="1"/>
          </p:nvPr>
        </p:nvSpPr>
        <p:spPr>
          <a:xfrm>
            <a:off x="187625" y="4352046"/>
            <a:ext cx="11087100" cy="6409447"/>
          </a:xfrm>
          <a:prstGeom prst="rect">
            <a:avLst/>
          </a:prstGeom>
        </p:spPr>
        <p:txBody>
          <a:bodyPr vert="horz" wrap="square" lIns="0" tIns="12700" rIns="0" bIns="0" rtlCol="0">
            <a:spAutoFit/>
          </a:bodyPr>
          <a:lstStyle/>
          <a:p>
            <a:r>
              <a:rPr lang="en-US" sz="2400" dirty="0">
                <a:effectLst/>
              </a:rPr>
              <a:t>The startup sequence of Heron involves several steps performed by the topology master, stream managers, and Heron instances. Here is an overview of the startup sequence:</a:t>
            </a:r>
            <a:endParaRPr lang="en-US" sz="2400" dirty="0"/>
          </a:p>
          <a:p>
            <a:pPr>
              <a:buFont typeface="+mj-lt"/>
              <a:buAutoNum type="arabicPeriod"/>
            </a:pPr>
            <a:r>
              <a:rPr lang="en-US" sz="2400" dirty="0">
                <a:effectLst/>
              </a:rPr>
              <a:t>Topology Master Initialization: The topology master initializes and coordinates the execution of the Heron topology.</a:t>
            </a:r>
          </a:p>
          <a:p>
            <a:pPr>
              <a:buFont typeface="+mj-lt"/>
              <a:buAutoNum type="arabicPeriod"/>
            </a:pPr>
            <a:r>
              <a:rPr lang="en-US" sz="2400" dirty="0">
                <a:effectLst/>
              </a:rPr>
              <a:t>Stream Managers Startup: The stream managers start up and register themselves with the topology master. They are responsible for managing the data flow between the spouts and bolts.</a:t>
            </a:r>
          </a:p>
          <a:p>
            <a:pPr>
              <a:buFont typeface="+mj-lt"/>
              <a:buAutoNum type="arabicPeriod"/>
            </a:pPr>
            <a:r>
              <a:rPr lang="en-US" sz="2400" dirty="0">
                <a:effectLst/>
              </a:rPr>
              <a:t>Heron Instances Startup: The Heron instances, which include spouts and bolts, start up and register themselves with the stream managers. They are responsible for processing the data and executing the logic defined in the topology.</a:t>
            </a:r>
          </a:p>
          <a:p>
            <a:pPr>
              <a:buFont typeface="+mj-lt"/>
              <a:buAutoNum type="arabicPeriod"/>
            </a:pPr>
            <a:r>
              <a:rPr lang="en-US" sz="2400" dirty="0">
                <a:effectLst/>
              </a:rPr>
              <a:t>Data Flow Initialization: Once all the Heron instances are started, the stream managers establish the data flow between the spouts and bolts, ensuring that the data is processed correctly.</a:t>
            </a:r>
          </a:p>
        </p:txBody>
      </p:sp>
      <p:pic>
        <p:nvPicPr>
          <p:cNvPr id="5" name="Picture 4" descr="A diagram of a network&#10;&#10;Description automatically generated">
            <a:extLst>
              <a:ext uri="{FF2B5EF4-FFF2-40B4-BE49-F238E27FC236}">
                <a16:creationId xmlns:a16="http://schemas.microsoft.com/office/drawing/2014/main" id="{3B103E1F-5550-52BA-E47F-9304E64CAB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228600"/>
            <a:ext cx="7432375" cy="3630652"/>
          </a:xfrm>
          <a:prstGeom prst="rect">
            <a:avLst/>
          </a:prstGeom>
        </p:spPr>
      </p:pic>
      <p:pic>
        <p:nvPicPr>
          <p:cNvPr id="4098" name="Picture 2" descr="Twitter Icon Vector Hd PNG Images, Twitter White Icon, Twitter Icons, White  Icons, Twitter Logo PNG Image For Free Download | Twitter logo, Twitter  icon, Instagram logo">
            <a:extLst>
              <a:ext uri="{FF2B5EF4-FFF2-40B4-BE49-F238E27FC236}">
                <a16:creationId xmlns:a16="http://schemas.microsoft.com/office/drawing/2014/main" id="{EA8C9576-7BC5-D026-3225-04A901331E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625" y="2055546"/>
            <a:ext cx="1828800" cy="1828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600" y="1083889"/>
            <a:ext cx="10820400" cy="544642"/>
          </a:xfrm>
          <a:prstGeom prst="rect">
            <a:avLst/>
          </a:prstGeom>
        </p:spPr>
        <p:txBody>
          <a:bodyPr vert="horz" wrap="square" lIns="0" tIns="112655" rIns="0" bIns="0" rtlCol="0">
            <a:spAutoFit/>
          </a:bodyPr>
          <a:lstStyle/>
          <a:p>
            <a:pPr marL="256540">
              <a:lnSpc>
                <a:spcPct val="100000"/>
              </a:lnSpc>
              <a:spcBef>
                <a:spcPts val="125"/>
              </a:spcBef>
            </a:pPr>
            <a:r>
              <a:rPr lang="en-US" sz="2800" b="1" dirty="0">
                <a:solidFill>
                  <a:schemeClr val="tx2">
                    <a:lumMod val="20000"/>
                    <a:lumOff val="80000"/>
                  </a:schemeClr>
                </a:solidFill>
                <a:latin typeface="Charm" pitchFamily="2" charset="-34"/>
                <a:cs typeface="Charm" pitchFamily="2" charset="-34"/>
              </a:rPr>
              <a:t>Heron's Architecture</a:t>
            </a:r>
            <a:endParaRPr sz="4000" b="1" dirty="0">
              <a:solidFill>
                <a:schemeClr val="tx2">
                  <a:lumMod val="20000"/>
                  <a:lumOff val="80000"/>
                </a:schemeClr>
              </a:solidFill>
              <a:latin typeface="Charm" pitchFamily="2" charset="-34"/>
              <a:cs typeface="Charm" pitchFamily="2" charset="-34"/>
            </a:endParaRPr>
          </a:p>
        </p:txBody>
      </p:sp>
      <p:pic>
        <p:nvPicPr>
          <p:cNvPr id="8" name="Picture 7" descr="A screenshot of a computer&#10;&#10;Description automatically generated">
            <a:extLst>
              <a:ext uri="{FF2B5EF4-FFF2-40B4-BE49-F238E27FC236}">
                <a16:creationId xmlns:a16="http://schemas.microsoft.com/office/drawing/2014/main" id="{13DC6EB5-38AD-3602-FB21-1B35A2DE27AC}"/>
              </a:ext>
            </a:extLst>
          </p:cNvPr>
          <p:cNvPicPr>
            <a:picLocks noChangeAspect="1"/>
          </p:cNvPicPr>
          <p:nvPr/>
        </p:nvPicPr>
        <p:blipFill rotWithShape="1">
          <a:blip r:embed="rId2">
            <a:extLst>
              <a:ext uri="{28A0092B-C50C-407E-A947-70E740481C1C}">
                <a14:useLocalDpi xmlns:a14="http://schemas.microsoft.com/office/drawing/2010/main" val="0"/>
              </a:ext>
            </a:extLst>
          </a:blip>
          <a:srcRect l="11876" t="17311" r="9387" b="42242"/>
          <a:stretch/>
        </p:blipFill>
        <p:spPr>
          <a:xfrm>
            <a:off x="1066800" y="1999786"/>
            <a:ext cx="9599613" cy="3972451"/>
          </a:xfrm>
          <a:prstGeom prst="rect">
            <a:avLst/>
          </a:prstGeom>
        </p:spPr>
      </p:pic>
      <p:sp>
        <p:nvSpPr>
          <p:cNvPr id="10" name="TextBox 9">
            <a:extLst>
              <a:ext uri="{FF2B5EF4-FFF2-40B4-BE49-F238E27FC236}">
                <a16:creationId xmlns:a16="http://schemas.microsoft.com/office/drawing/2014/main" id="{D103188B-0189-03C3-88E4-B9D412D7D152}"/>
              </a:ext>
            </a:extLst>
          </p:cNvPr>
          <p:cNvSpPr txBox="1"/>
          <p:nvPr/>
        </p:nvSpPr>
        <p:spPr>
          <a:xfrm>
            <a:off x="335068" y="6808465"/>
            <a:ext cx="2196790" cy="2246769"/>
          </a:xfrm>
          <a:prstGeom prst="rect">
            <a:avLst/>
          </a:prstGeom>
          <a:noFill/>
        </p:spPr>
        <p:txBody>
          <a:bodyPr wrap="square" rtlCol="0">
            <a:spAutoFit/>
          </a:bodyPr>
          <a:lstStyle/>
          <a:p>
            <a:r>
              <a:rPr lang="en-US" sz="2800" dirty="0">
                <a:solidFill>
                  <a:schemeClr val="tx2">
                    <a:lumMod val="40000"/>
                    <a:lumOff val="60000"/>
                  </a:schemeClr>
                </a:solidFill>
              </a:rPr>
              <a:t>Heron's architecture consists of three main components:</a:t>
            </a:r>
          </a:p>
        </p:txBody>
      </p:sp>
      <p:sp>
        <p:nvSpPr>
          <p:cNvPr id="11" name="TextBox 10">
            <a:extLst>
              <a:ext uri="{FF2B5EF4-FFF2-40B4-BE49-F238E27FC236}">
                <a16:creationId xmlns:a16="http://schemas.microsoft.com/office/drawing/2014/main" id="{8F045460-8A28-74E0-E697-3A97AD2D6722}"/>
              </a:ext>
            </a:extLst>
          </p:cNvPr>
          <p:cNvSpPr txBox="1"/>
          <p:nvPr/>
        </p:nvSpPr>
        <p:spPr>
          <a:xfrm>
            <a:off x="2531858" y="6780587"/>
            <a:ext cx="2933564" cy="2954655"/>
          </a:xfrm>
          <a:prstGeom prst="rect">
            <a:avLst/>
          </a:prstGeom>
          <a:noFill/>
        </p:spPr>
        <p:txBody>
          <a:bodyPr wrap="square" rtlCol="0">
            <a:spAutoFit/>
          </a:bodyPr>
          <a:lstStyle/>
          <a:p>
            <a:r>
              <a:rPr lang="en-US" sz="2400" b="1" dirty="0">
                <a:solidFill>
                  <a:schemeClr val="tx2">
                    <a:lumMod val="20000"/>
                    <a:lumOff val="80000"/>
                  </a:schemeClr>
                </a:solidFill>
                <a:effectLst/>
              </a:rPr>
              <a:t>Spouts</a:t>
            </a:r>
            <a:br>
              <a:rPr lang="en-US" sz="2400" b="1" dirty="0">
                <a:solidFill>
                  <a:schemeClr val="tx2">
                    <a:lumMod val="20000"/>
                    <a:lumOff val="80000"/>
                  </a:schemeClr>
                </a:solidFill>
                <a:effectLst/>
              </a:rPr>
            </a:br>
            <a:endParaRPr lang="en-US" sz="2400" b="1" dirty="0">
              <a:solidFill>
                <a:schemeClr val="tx2">
                  <a:lumMod val="20000"/>
                  <a:lumOff val="80000"/>
                </a:schemeClr>
              </a:solidFill>
            </a:endParaRPr>
          </a:p>
          <a:p>
            <a:r>
              <a:rPr lang="en-US" sz="2000" dirty="0">
                <a:effectLst/>
              </a:rPr>
              <a:t>Spouts are the sources of data in a Heron topology. They retrieve data from external sources and emit it to the processing pipeline.</a:t>
            </a:r>
            <a:endParaRPr lang="en-US" sz="2000" dirty="0"/>
          </a:p>
          <a:p>
            <a:endParaRPr lang="en-US" dirty="0"/>
          </a:p>
        </p:txBody>
      </p:sp>
      <p:sp>
        <p:nvSpPr>
          <p:cNvPr id="12" name="TextBox 11">
            <a:extLst>
              <a:ext uri="{FF2B5EF4-FFF2-40B4-BE49-F238E27FC236}">
                <a16:creationId xmlns:a16="http://schemas.microsoft.com/office/drawing/2014/main" id="{1E0B3303-707C-E518-4B20-7D1A23FF7D64}"/>
              </a:ext>
            </a:extLst>
          </p:cNvPr>
          <p:cNvSpPr txBox="1"/>
          <p:nvPr/>
        </p:nvSpPr>
        <p:spPr>
          <a:xfrm>
            <a:off x="5612780" y="6808465"/>
            <a:ext cx="3200401" cy="3262432"/>
          </a:xfrm>
          <a:prstGeom prst="rect">
            <a:avLst/>
          </a:prstGeom>
          <a:noFill/>
        </p:spPr>
        <p:txBody>
          <a:bodyPr wrap="square" rtlCol="0">
            <a:spAutoFit/>
          </a:bodyPr>
          <a:lstStyle/>
          <a:p>
            <a:r>
              <a:rPr lang="en-US" sz="2400" b="1" dirty="0">
                <a:solidFill>
                  <a:schemeClr val="tx2">
                    <a:lumMod val="20000"/>
                    <a:lumOff val="80000"/>
                  </a:schemeClr>
                </a:solidFill>
                <a:effectLst/>
              </a:rPr>
              <a:t>Bolts</a:t>
            </a:r>
            <a:br>
              <a:rPr lang="en-US" sz="2400" b="1" dirty="0">
                <a:solidFill>
                  <a:schemeClr val="tx2">
                    <a:lumMod val="20000"/>
                    <a:lumOff val="80000"/>
                  </a:schemeClr>
                </a:solidFill>
                <a:effectLst/>
              </a:rPr>
            </a:br>
            <a:endParaRPr lang="en-US" sz="2400" b="1" dirty="0">
              <a:solidFill>
                <a:schemeClr val="tx2">
                  <a:lumMod val="20000"/>
                  <a:lumOff val="80000"/>
                </a:schemeClr>
              </a:solidFill>
            </a:endParaRPr>
          </a:p>
          <a:p>
            <a:r>
              <a:rPr lang="en-US" sz="2000" dirty="0">
                <a:effectLst/>
              </a:rPr>
              <a:t>Bolts are the processing units in a Heron topology. They receive data from spouts or other bolts, perform computations on the data, and emit the processed data to other bolts or sinks.</a:t>
            </a:r>
            <a:endParaRPr lang="en-US" sz="2000" dirty="0"/>
          </a:p>
          <a:p>
            <a:endParaRPr lang="en-US" dirty="0"/>
          </a:p>
        </p:txBody>
      </p:sp>
      <p:sp>
        <p:nvSpPr>
          <p:cNvPr id="13" name="TextBox 12">
            <a:extLst>
              <a:ext uri="{FF2B5EF4-FFF2-40B4-BE49-F238E27FC236}">
                <a16:creationId xmlns:a16="http://schemas.microsoft.com/office/drawing/2014/main" id="{930169D7-50F1-C724-BFFA-0FFEC6F82BF5}"/>
              </a:ext>
            </a:extLst>
          </p:cNvPr>
          <p:cNvSpPr txBox="1"/>
          <p:nvPr/>
        </p:nvSpPr>
        <p:spPr>
          <a:xfrm>
            <a:off x="8991601" y="6808465"/>
            <a:ext cx="2971800" cy="2677656"/>
          </a:xfrm>
          <a:prstGeom prst="rect">
            <a:avLst/>
          </a:prstGeom>
          <a:noFill/>
        </p:spPr>
        <p:txBody>
          <a:bodyPr wrap="square" rtlCol="0">
            <a:spAutoFit/>
          </a:bodyPr>
          <a:lstStyle/>
          <a:p>
            <a:r>
              <a:rPr lang="en-US" sz="2400" b="1" dirty="0">
                <a:solidFill>
                  <a:schemeClr val="tx2">
                    <a:lumMod val="20000"/>
                    <a:lumOff val="80000"/>
                  </a:schemeClr>
                </a:solidFill>
                <a:effectLst/>
              </a:rPr>
              <a:t>Topologies</a:t>
            </a:r>
            <a:br>
              <a:rPr lang="en-US" sz="2400" b="1" dirty="0">
                <a:solidFill>
                  <a:schemeClr val="tx2">
                    <a:lumMod val="20000"/>
                    <a:lumOff val="80000"/>
                  </a:schemeClr>
                </a:solidFill>
                <a:effectLst/>
              </a:rPr>
            </a:br>
            <a:endParaRPr lang="en-US" sz="2400" b="1" dirty="0">
              <a:solidFill>
                <a:schemeClr val="tx2">
                  <a:lumMod val="20000"/>
                  <a:lumOff val="80000"/>
                </a:schemeClr>
              </a:solidFill>
            </a:endParaRPr>
          </a:p>
          <a:p>
            <a:r>
              <a:rPr lang="en-US" sz="2000" dirty="0">
                <a:effectLst/>
              </a:rPr>
              <a:t>Topologies define the data flow and processing logic in a Heron application. They specify how spouts and bolts are connected to form a processing pipeline.</a:t>
            </a:r>
            <a:endParaRPr lang="en-US" sz="2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85800" y="609600"/>
            <a:ext cx="2892376" cy="570028"/>
          </a:xfrm>
          <a:prstGeom prst="rect">
            <a:avLst/>
          </a:prstGeom>
        </p:spPr>
        <p:txBody>
          <a:bodyPr vert="horz" wrap="square" lIns="0" tIns="15875" rIns="0" bIns="0" rtlCol="0">
            <a:spAutoFit/>
          </a:bodyPr>
          <a:lstStyle/>
          <a:p>
            <a:pPr marL="12700">
              <a:lnSpc>
                <a:spcPct val="100000"/>
              </a:lnSpc>
              <a:spcBef>
                <a:spcPts val="125"/>
              </a:spcBef>
            </a:pPr>
            <a:r>
              <a:rPr lang="en-US" sz="3600" b="1" dirty="0">
                <a:latin typeface="Charm" pitchFamily="2" charset="-34"/>
                <a:cs typeface="Charm" pitchFamily="2" charset="-34"/>
              </a:rPr>
              <a:t>Heron Tools</a:t>
            </a:r>
            <a:endParaRPr sz="8000" b="1" dirty="0">
              <a:latin typeface="Charm" pitchFamily="2" charset="-34"/>
              <a:cs typeface="Charm" pitchFamily="2" charset="-34"/>
            </a:endParaRPr>
          </a:p>
        </p:txBody>
      </p:sp>
      <p:sp>
        <p:nvSpPr>
          <p:cNvPr id="3" name="object 3"/>
          <p:cNvSpPr txBox="1"/>
          <p:nvPr/>
        </p:nvSpPr>
        <p:spPr>
          <a:xfrm>
            <a:off x="876300" y="1752600"/>
            <a:ext cx="10439400" cy="7588168"/>
          </a:xfrm>
          <a:prstGeom prst="rect">
            <a:avLst/>
          </a:prstGeom>
        </p:spPr>
        <p:txBody>
          <a:bodyPr vert="horz" wrap="square" lIns="0" tIns="126365" rIns="0" bIns="0" rtlCol="0">
            <a:spAutoFit/>
          </a:bodyPr>
          <a:lstStyle/>
          <a:p>
            <a:pPr marL="12700">
              <a:lnSpc>
                <a:spcPct val="100000"/>
              </a:lnSpc>
              <a:spcBef>
                <a:spcPts val="995"/>
              </a:spcBef>
            </a:pPr>
            <a:r>
              <a:rPr sz="2400" dirty="0">
                <a:solidFill>
                  <a:schemeClr val="tx2">
                    <a:lumMod val="20000"/>
                    <a:lumOff val="80000"/>
                  </a:schemeClr>
                </a:solidFill>
                <a:cs typeface="Arial"/>
              </a:rPr>
              <a:t>Me</a:t>
            </a:r>
            <a:r>
              <a:rPr sz="2400" dirty="0">
                <a:solidFill>
                  <a:schemeClr val="tx2">
                    <a:lumMod val="20000"/>
                    <a:lumOff val="80000"/>
                  </a:schemeClr>
                </a:solidFill>
                <a:cs typeface="Tahoma"/>
              </a:rPr>
              <a:t>tr</a:t>
            </a:r>
            <a:r>
              <a:rPr sz="2400" dirty="0">
                <a:solidFill>
                  <a:schemeClr val="tx2">
                    <a:lumMod val="20000"/>
                    <a:lumOff val="80000"/>
                  </a:schemeClr>
                </a:solidFill>
                <a:cs typeface="Arial"/>
              </a:rPr>
              <a:t>ic</a:t>
            </a:r>
            <a:r>
              <a:rPr sz="2400" dirty="0">
                <a:solidFill>
                  <a:schemeClr val="tx2">
                    <a:lumMod val="20000"/>
                    <a:lumOff val="80000"/>
                  </a:schemeClr>
                </a:solidFill>
                <a:cs typeface="Tahoma"/>
              </a:rPr>
              <a:t>s</a:t>
            </a:r>
            <a:r>
              <a:rPr sz="2400" spc="30" dirty="0">
                <a:solidFill>
                  <a:schemeClr val="tx2">
                    <a:lumMod val="20000"/>
                    <a:lumOff val="80000"/>
                  </a:schemeClr>
                </a:solidFill>
                <a:cs typeface="Tahoma"/>
              </a:rPr>
              <a:t> </a:t>
            </a:r>
            <a:r>
              <a:rPr sz="2400" spc="-10" dirty="0">
                <a:solidFill>
                  <a:schemeClr val="tx2">
                    <a:lumMod val="20000"/>
                    <a:lumOff val="80000"/>
                  </a:schemeClr>
                </a:solidFill>
                <a:cs typeface="Arial"/>
              </a:rPr>
              <a:t>Manage</a:t>
            </a:r>
            <a:r>
              <a:rPr sz="2400" spc="-10" dirty="0">
                <a:solidFill>
                  <a:schemeClr val="tx2">
                    <a:lumMod val="20000"/>
                    <a:lumOff val="80000"/>
                  </a:schemeClr>
                </a:solidFill>
                <a:cs typeface="Tahoma"/>
              </a:rPr>
              <a:t>r</a:t>
            </a:r>
            <a:endParaRPr sz="2400" dirty="0">
              <a:solidFill>
                <a:schemeClr val="tx2">
                  <a:lumMod val="20000"/>
                  <a:lumOff val="80000"/>
                </a:schemeClr>
              </a:solidFill>
              <a:cs typeface="Tahoma"/>
            </a:endParaRPr>
          </a:p>
          <a:p>
            <a:pPr marL="283210" marR="241935" indent="-180340">
              <a:lnSpc>
                <a:spcPct val="112500"/>
              </a:lnSpc>
              <a:spcBef>
                <a:spcPts val="675"/>
              </a:spcBef>
              <a:buSzPct val="90000"/>
              <a:buFont typeface="Ryo Clean PlusN M"/>
              <a:buChar char="•"/>
              <a:tabLst>
                <a:tab pos="284480" algn="l"/>
              </a:tabLst>
            </a:pPr>
            <a:r>
              <a:rPr sz="2400" dirty="0">
                <a:cs typeface="Arial"/>
              </a:rPr>
              <a:t>Metrics</a:t>
            </a:r>
            <a:r>
              <a:rPr sz="2400" spc="-35" dirty="0">
                <a:cs typeface="Arial"/>
              </a:rPr>
              <a:t> </a:t>
            </a:r>
            <a:r>
              <a:rPr sz="2400" spc="-40" dirty="0">
                <a:cs typeface="Arial"/>
              </a:rPr>
              <a:t>Manager</a:t>
            </a:r>
            <a:r>
              <a:rPr sz="2400" spc="-70" dirty="0">
                <a:cs typeface="Arial"/>
              </a:rPr>
              <a:t> </a:t>
            </a:r>
            <a:r>
              <a:rPr sz="2400" dirty="0">
                <a:cs typeface="Arial"/>
              </a:rPr>
              <a:t>is</a:t>
            </a:r>
            <a:r>
              <a:rPr sz="2400" spc="-30" dirty="0">
                <a:cs typeface="Arial"/>
              </a:rPr>
              <a:t> </a:t>
            </a:r>
            <a:r>
              <a:rPr sz="2400" spc="-114" dirty="0">
                <a:cs typeface="Arial"/>
              </a:rPr>
              <a:t>a</a:t>
            </a:r>
            <a:r>
              <a:rPr sz="2400" spc="-80" dirty="0">
                <a:cs typeface="Arial"/>
              </a:rPr>
              <a:t> </a:t>
            </a:r>
            <a:r>
              <a:rPr sz="2400" dirty="0">
                <a:cs typeface="Arial"/>
              </a:rPr>
              <a:t>tool</a:t>
            </a:r>
            <a:r>
              <a:rPr sz="2400" spc="-60" dirty="0">
                <a:cs typeface="Arial"/>
              </a:rPr>
              <a:t> </a:t>
            </a:r>
            <a:r>
              <a:rPr sz="2400" spc="-30" dirty="0">
                <a:cs typeface="Arial"/>
              </a:rPr>
              <a:t>used</a:t>
            </a:r>
            <a:r>
              <a:rPr sz="2400" spc="-80" dirty="0">
                <a:cs typeface="Arial"/>
              </a:rPr>
              <a:t> </a:t>
            </a:r>
            <a:r>
              <a:rPr sz="2400" dirty="0">
                <a:cs typeface="Arial"/>
              </a:rPr>
              <a:t>with</a:t>
            </a:r>
            <a:r>
              <a:rPr sz="2400" spc="-60" dirty="0">
                <a:cs typeface="Arial"/>
              </a:rPr>
              <a:t> </a:t>
            </a:r>
            <a:r>
              <a:rPr sz="2400" spc="-45" dirty="0">
                <a:cs typeface="Arial"/>
              </a:rPr>
              <a:t>Heron</a:t>
            </a:r>
            <a:r>
              <a:rPr sz="2400" spc="-80" dirty="0">
                <a:cs typeface="Arial"/>
              </a:rPr>
              <a:t> </a:t>
            </a:r>
            <a:r>
              <a:rPr sz="2400" dirty="0">
                <a:cs typeface="Arial"/>
              </a:rPr>
              <a:t>to</a:t>
            </a:r>
            <a:r>
              <a:rPr sz="2400" spc="-60" dirty="0">
                <a:cs typeface="Arial"/>
              </a:rPr>
              <a:t> </a:t>
            </a:r>
            <a:r>
              <a:rPr sz="2400" dirty="0">
                <a:cs typeface="Arial"/>
              </a:rPr>
              <a:t>collect</a:t>
            </a:r>
            <a:r>
              <a:rPr sz="2400" spc="-30" dirty="0">
                <a:cs typeface="Arial"/>
              </a:rPr>
              <a:t> </a:t>
            </a:r>
            <a:r>
              <a:rPr sz="2400" spc="-55" dirty="0">
                <a:cs typeface="Arial"/>
              </a:rPr>
              <a:t>and </a:t>
            </a:r>
            <a:r>
              <a:rPr sz="2400" spc="-10" dirty="0">
                <a:cs typeface="Arial"/>
              </a:rPr>
              <a:t>store</a:t>
            </a:r>
            <a:r>
              <a:rPr sz="2400" spc="-55" dirty="0">
                <a:cs typeface="Arial"/>
              </a:rPr>
              <a:t> </a:t>
            </a:r>
            <a:r>
              <a:rPr sz="2400" spc="-10" dirty="0">
                <a:cs typeface="Arial"/>
              </a:rPr>
              <a:t>metrics</a:t>
            </a:r>
            <a:r>
              <a:rPr sz="2400" spc="-35" dirty="0">
                <a:cs typeface="Arial"/>
              </a:rPr>
              <a:t> </a:t>
            </a:r>
            <a:r>
              <a:rPr sz="2400" spc="-40" dirty="0">
                <a:cs typeface="Arial"/>
              </a:rPr>
              <a:t>data</a:t>
            </a:r>
            <a:r>
              <a:rPr sz="2400" spc="-55" dirty="0">
                <a:cs typeface="Arial"/>
              </a:rPr>
              <a:t> </a:t>
            </a:r>
            <a:r>
              <a:rPr sz="2400" spc="-10" dirty="0">
                <a:cs typeface="Arial"/>
              </a:rPr>
              <a:t>from</a:t>
            </a:r>
            <a:r>
              <a:rPr sz="2400" spc="-55" dirty="0">
                <a:cs typeface="Arial"/>
              </a:rPr>
              <a:t> </a:t>
            </a:r>
            <a:r>
              <a:rPr sz="2400" spc="-25" dirty="0">
                <a:cs typeface="Arial"/>
              </a:rPr>
              <a:t>running</a:t>
            </a:r>
            <a:r>
              <a:rPr sz="2400" spc="-85" dirty="0">
                <a:cs typeface="Arial"/>
              </a:rPr>
              <a:t> </a:t>
            </a:r>
            <a:r>
              <a:rPr sz="2400" spc="-10" dirty="0">
                <a:cs typeface="Arial"/>
              </a:rPr>
              <a:t>topologies</a:t>
            </a:r>
            <a:r>
              <a:rPr sz="2400" b="0" spc="-10" dirty="0">
                <a:cs typeface="Ryo Clean PlusN M"/>
              </a:rPr>
              <a:t>.</a:t>
            </a:r>
            <a:r>
              <a:rPr sz="2400" b="0" spc="-20" dirty="0">
                <a:cs typeface="Ryo Clean PlusN M"/>
              </a:rPr>
              <a:t> </a:t>
            </a:r>
            <a:r>
              <a:rPr sz="2400" dirty="0">
                <a:cs typeface="Arial"/>
              </a:rPr>
              <a:t>It</a:t>
            </a:r>
            <a:r>
              <a:rPr sz="2400" spc="-30" dirty="0">
                <a:cs typeface="Arial"/>
              </a:rPr>
              <a:t> </a:t>
            </a:r>
            <a:r>
              <a:rPr sz="2400" spc="-10" dirty="0">
                <a:cs typeface="Arial"/>
              </a:rPr>
              <a:t>provides insights</a:t>
            </a:r>
            <a:r>
              <a:rPr sz="2400" spc="-40" dirty="0">
                <a:cs typeface="Arial"/>
              </a:rPr>
              <a:t> </a:t>
            </a:r>
            <a:r>
              <a:rPr sz="2400" spc="-10" dirty="0">
                <a:cs typeface="Arial"/>
              </a:rPr>
              <a:t>into</a:t>
            </a:r>
            <a:r>
              <a:rPr sz="2400" spc="-90" dirty="0">
                <a:cs typeface="Arial"/>
              </a:rPr>
              <a:t> </a:t>
            </a:r>
            <a:r>
              <a:rPr sz="2400" spc="-10" dirty="0">
                <a:cs typeface="Arial"/>
              </a:rPr>
              <a:t>the</a:t>
            </a:r>
            <a:r>
              <a:rPr sz="2400" spc="-65" dirty="0">
                <a:cs typeface="Arial"/>
              </a:rPr>
              <a:t> </a:t>
            </a:r>
            <a:r>
              <a:rPr sz="2400" spc="-30" dirty="0">
                <a:cs typeface="Arial"/>
              </a:rPr>
              <a:t>performance</a:t>
            </a:r>
            <a:r>
              <a:rPr sz="2400" spc="-65" dirty="0">
                <a:cs typeface="Arial"/>
              </a:rPr>
              <a:t> </a:t>
            </a:r>
            <a:r>
              <a:rPr sz="2400" spc="-55" dirty="0">
                <a:cs typeface="Arial"/>
              </a:rPr>
              <a:t>and</a:t>
            </a:r>
            <a:r>
              <a:rPr sz="2400" spc="-65" dirty="0">
                <a:cs typeface="Arial"/>
              </a:rPr>
              <a:t> </a:t>
            </a:r>
            <a:r>
              <a:rPr sz="2400" spc="-40" dirty="0">
                <a:cs typeface="Arial"/>
              </a:rPr>
              <a:t>behavior</a:t>
            </a:r>
            <a:r>
              <a:rPr sz="2400" spc="-75" dirty="0">
                <a:cs typeface="Arial"/>
              </a:rPr>
              <a:t> </a:t>
            </a:r>
            <a:r>
              <a:rPr sz="2400" spc="-10" dirty="0">
                <a:cs typeface="Arial"/>
              </a:rPr>
              <a:t>of</a:t>
            </a:r>
            <a:r>
              <a:rPr sz="2400" spc="-110" dirty="0">
                <a:cs typeface="Arial"/>
              </a:rPr>
              <a:t> </a:t>
            </a:r>
            <a:r>
              <a:rPr sz="2400" spc="-10" dirty="0">
                <a:cs typeface="Arial"/>
              </a:rPr>
              <a:t>the</a:t>
            </a:r>
            <a:r>
              <a:rPr sz="2400" spc="-65" dirty="0">
                <a:cs typeface="Arial"/>
              </a:rPr>
              <a:t> </a:t>
            </a:r>
            <a:r>
              <a:rPr sz="2400" spc="-10" dirty="0">
                <a:cs typeface="Arial"/>
              </a:rPr>
              <a:t>system</a:t>
            </a:r>
            <a:r>
              <a:rPr sz="2400" b="0" spc="-10" dirty="0">
                <a:cs typeface="Ryo Clean PlusN M"/>
              </a:rPr>
              <a:t>.</a:t>
            </a:r>
            <a:endParaRPr sz="2400" dirty="0">
              <a:cs typeface="Ryo Clean PlusN M"/>
            </a:endParaRPr>
          </a:p>
          <a:p>
            <a:pPr marL="12700">
              <a:lnSpc>
                <a:spcPct val="100000"/>
              </a:lnSpc>
              <a:spcBef>
                <a:spcPts val="1650"/>
              </a:spcBef>
            </a:pPr>
            <a:r>
              <a:rPr sz="2400" spc="-45" dirty="0">
                <a:solidFill>
                  <a:schemeClr val="tx2">
                    <a:lumMod val="20000"/>
                    <a:lumOff val="80000"/>
                  </a:schemeClr>
                </a:solidFill>
                <a:cs typeface="Arial"/>
              </a:rPr>
              <a:t>He</a:t>
            </a:r>
            <a:r>
              <a:rPr sz="2400" spc="-45" dirty="0">
                <a:solidFill>
                  <a:schemeClr val="tx2">
                    <a:lumMod val="20000"/>
                    <a:lumOff val="80000"/>
                  </a:schemeClr>
                </a:solidFill>
                <a:cs typeface="Tahoma"/>
              </a:rPr>
              <a:t>r</a:t>
            </a:r>
            <a:r>
              <a:rPr sz="2400" spc="-45" dirty="0">
                <a:solidFill>
                  <a:schemeClr val="tx2">
                    <a:lumMod val="20000"/>
                    <a:lumOff val="80000"/>
                  </a:schemeClr>
                </a:solidFill>
                <a:cs typeface="Arial"/>
              </a:rPr>
              <a:t>on</a:t>
            </a:r>
            <a:r>
              <a:rPr sz="2400" spc="-80" dirty="0">
                <a:solidFill>
                  <a:schemeClr val="tx2">
                    <a:lumMod val="20000"/>
                    <a:lumOff val="80000"/>
                  </a:schemeClr>
                </a:solidFill>
                <a:cs typeface="Arial"/>
              </a:rPr>
              <a:t> </a:t>
            </a:r>
            <a:r>
              <a:rPr sz="2400" spc="-25" dirty="0">
                <a:solidFill>
                  <a:schemeClr val="tx2">
                    <a:lumMod val="20000"/>
                    <a:lumOff val="80000"/>
                  </a:schemeClr>
                </a:solidFill>
                <a:cs typeface="Arial"/>
              </a:rPr>
              <a:t>UI</a:t>
            </a:r>
            <a:endParaRPr sz="2400" dirty="0">
              <a:solidFill>
                <a:schemeClr val="tx2">
                  <a:lumMod val="20000"/>
                  <a:lumOff val="80000"/>
                </a:schemeClr>
              </a:solidFill>
              <a:cs typeface="Arial"/>
            </a:endParaRPr>
          </a:p>
          <a:p>
            <a:pPr marL="283210" marR="5080" indent="-180340">
              <a:lnSpc>
                <a:spcPct val="112500"/>
              </a:lnSpc>
              <a:spcBef>
                <a:spcPts val="675"/>
              </a:spcBef>
              <a:buSzPct val="90000"/>
              <a:buFont typeface="Ryo Clean PlusN M"/>
              <a:buChar char="•"/>
              <a:tabLst>
                <a:tab pos="284480" algn="l"/>
              </a:tabLst>
            </a:pPr>
            <a:r>
              <a:rPr sz="2400" spc="-45" dirty="0">
                <a:cs typeface="Arial"/>
              </a:rPr>
              <a:t>Heron</a:t>
            </a:r>
            <a:r>
              <a:rPr sz="2400" spc="-55" dirty="0">
                <a:cs typeface="Arial"/>
              </a:rPr>
              <a:t> </a:t>
            </a:r>
            <a:r>
              <a:rPr sz="2400" spc="-75" dirty="0">
                <a:cs typeface="Arial"/>
              </a:rPr>
              <a:t>UI</a:t>
            </a:r>
            <a:r>
              <a:rPr sz="2400" spc="-50" dirty="0">
                <a:cs typeface="Arial"/>
              </a:rPr>
              <a:t> </a:t>
            </a:r>
            <a:r>
              <a:rPr sz="2400" dirty="0">
                <a:cs typeface="Arial"/>
              </a:rPr>
              <a:t>is</a:t>
            </a:r>
            <a:r>
              <a:rPr sz="2400" spc="-30" dirty="0">
                <a:cs typeface="Arial"/>
              </a:rPr>
              <a:t> </a:t>
            </a:r>
            <a:r>
              <a:rPr sz="2400" spc="-114" dirty="0">
                <a:cs typeface="Arial"/>
              </a:rPr>
              <a:t>a</a:t>
            </a:r>
            <a:r>
              <a:rPr sz="2400" spc="-75" dirty="0">
                <a:cs typeface="Arial"/>
              </a:rPr>
              <a:t> </a:t>
            </a:r>
            <a:r>
              <a:rPr sz="2400" dirty="0">
                <a:cs typeface="Arial"/>
              </a:rPr>
              <a:t>web</a:t>
            </a:r>
            <a:r>
              <a:rPr sz="2400" b="0" dirty="0">
                <a:cs typeface="Ryo Clean PlusN M"/>
              </a:rPr>
              <a:t>-</a:t>
            </a:r>
            <a:r>
              <a:rPr sz="2400" spc="-45" dirty="0">
                <a:cs typeface="Arial"/>
              </a:rPr>
              <a:t>based</a:t>
            </a:r>
            <a:r>
              <a:rPr sz="2400" spc="-55" dirty="0">
                <a:cs typeface="Arial"/>
              </a:rPr>
              <a:t> </a:t>
            </a:r>
            <a:r>
              <a:rPr sz="2400" spc="-20" dirty="0">
                <a:cs typeface="Arial"/>
              </a:rPr>
              <a:t>user</a:t>
            </a:r>
            <a:r>
              <a:rPr sz="2400" spc="-65" dirty="0">
                <a:cs typeface="Arial"/>
              </a:rPr>
              <a:t> </a:t>
            </a:r>
            <a:r>
              <a:rPr sz="2400" spc="-30" dirty="0">
                <a:cs typeface="Arial"/>
              </a:rPr>
              <a:t>interface</a:t>
            </a:r>
            <a:r>
              <a:rPr sz="2400" spc="-80" dirty="0">
                <a:cs typeface="Arial"/>
              </a:rPr>
              <a:t> </a:t>
            </a:r>
            <a:r>
              <a:rPr sz="2400" dirty="0">
                <a:cs typeface="Arial"/>
              </a:rPr>
              <a:t>that</a:t>
            </a:r>
            <a:r>
              <a:rPr sz="2400" spc="-25" dirty="0">
                <a:cs typeface="Arial"/>
              </a:rPr>
              <a:t> </a:t>
            </a:r>
            <a:r>
              <a:rPr sz="2400" spc="-20" dirty="0">
                <a:cs typeface="Arial"/>
              </a:rPr>
              <a:t>allows</a:t>
            </a:r>
            <a:r>
              <a:rPr sz="2400" spc="-25" dirty="0">
                <a:cs typeface="Arial"/>
              </a:rPr>
              <a:t> </a:t>
            </a:r>
            <a:r>
              <a:rPr sz="2400" spc="-20" dirty="0">
                <a:cs typeface="Arial"/>
              </a:rPr>
              <a:t>users</a:t>
            </a:r>
            <a:r>
              <a:rPr sz="2400" spc="-50" dirty="0">
                <a:cs typeface="Arial"/>
              </a:rPr>
              <a:t> </a:t>
            </a:r>
            <a:r>
              <a:rPr sz="2400" dirty="0">
                <a:cs typeface="Arial"/>
              </a:rPr>
              <a:t>to</a:t>
            </a:r>
            <a:r>
              <a:rPr sz="2400" spc="-50" dirty="0">
                <a:cs typeface="Arial"/>
              </a:rPr>
              <a:t> </a:t>
            </a:r>
            <a:r>
              <a:rPr sz="2400" spc="-20" dirty="0">
                <a:cs typeface="Arial"/>
              </a:rPr>
              <a:t>monitor</a:t>
            </a:r>
            <a:r>
              <a:rPr sz="2400" spc="-65" dirty="0">
                <a:cs typeface="Arial"/>
              </a:rPr>
              <a:t> </a:t>
            </a:r>
            <a:r>
              <a:rPr sz="2400" spc="-55" dirty="0">
                <a:cs typeface="Arial"/>
              </a:rPr>
              <a:t>and </a:t>
            </a:r>
            <a:r>
              <a:rPr sz="2400" spc="-75" dirty="0">
                <a:cs typeface="Arial"/>
              </a:rPr>
              <a:t>manage </a:t>
            </a:r>
            <a:r>
              <a:rPr sz="2400" spc="-10" dirty="0">
                <a:cs typeface="Arial"/>
              </a:rPr>
              <a:t>their</a:t>
            </a:r>
            <a:r>
              <a:rPr sz="2400" spc="-65" dirty="0">
                <a:cs typeface="Arial"/>
              </a:rPr>
              <a:t> </a:t>
            </a:r>
            <a:r>
              <a:rPr sz="2400" spc="-45" dirty="0">
                <a:cs typeface="Arial"/>
              </a:rPr>
              <a:t>Heron</a:t>
            </a:r>
            <a:r>
              <a:rPr sz="2400" spc="-80" dirty="0">
                <a:cs typeface="Arial"/>
              </a:rPr>
              <a:t> </a:t>
            </a:r>
            <a:r>
              <a:rPr sz="2400" spc="-10" dirty="0">
                <a:cs typeface="Arial"/>
              </a:rPr>
              <a:t>topologies</a:t>
            </a:r>
            <a:r>
              <a:rPr sz="2400" b="0" spc="-10" dirty="0">
                <a:cs typeface="Ryo Clean PlusN M"/>
              </a:rPr>
              <a:t>.</a:t>
            </a:r>
            <a:r>
              <a:rPr sz="2400" b="0" spc="-15" dirty="0">
                <a:cs typeface="Ryo Clean PlusN M"/>
              </a:rPr>
              <a:t> </a:t>
            </a:r>
            <a:r>
              <a:rPr sz="2400" dirty="0">
                <a:cs typeface="Arial"/>
              </a:rPr>
              <a:t>It</a:t>
            </a:r>
            <a:r>
              <a:rPr sz="2400" spc="-30" dirty="0">
                <a:cs typeface="Arial"/>
              </a:rPr>
              <a:t> </a:t>
            </a:r>
            <a:r>
              <a:rPr sz="2400" spc="-10" dirty="0">
                <a:cs typeface="Arial"/>
              </a:rPr>
              <a:t>provides </a:t>
            </a:r>
            <a:r>
              <a:rPr sz="2400" spc="-45" dirty="0">
                <a:cs typeface="Arial"/>
              </a:rPr>
              <a:t>real</a:t>
            </a:r>
            <a:r>
              <a:rPr sz="2400" b="0" spc="-45" dirty="0">
                <a:cs typeface="Ryo Clean PlusN M"/>
              </a:rPr>
              <a:t>-</a:t>
            </a:r>
            <a:r>
              <a:rPr sz="2400" spc="-20" dirty="0">
                <a:cs typeface="Arial"/>
              </a:rPr>
              <a:t>time</a:t>
            </a:r>
            <a:r>
              <a:rPr sz="2400" spc="-60" dirty="0">
                <a:cs typeface="Arial"/>
              </a:rPr>
              <a:t> </a:t>
            </a:r>
            <a:r>
              <a:rPr sz="2400" spc="-25" dirty="0">
                <a:cs typeface="Arial"/>
              </a:rPr>
              <a:t>information</a:t>
            </a:r>
            <a:r>
              <a:rPr sz="2400" spc="-60" dirty="0">
                <a:cs typeface="Arial"/>
              </a:rPr>
              <a:t> </a:t>
            </a:r>
            <a:r>
              <a:rPr sz="2400" spc="-20" dirty="0">
                <a:cs typeface="Arial"/>
              </a:rPr>
              <a:t>about</a:t>
            </a:r>
            <a:r>
              <a:rPr sz="2400" spc="-55" dirty="0">
                <a:cs typeface="Arial"/>
              </a:rPr>
              <a:t> </a:t>
            </a:r>
            <a:r>
              <a:rPr sz="2400" spc="-10" dirty="0">
                <a:cs typeface="Arial"/>
              </a:rPr>
              <a:t>the</a:t>
            </a:r>
            <a:r>
              <a:rPr sz="2400" spc="-55" dirty="0">
                <a:cs typeface="Arial"/>
              </a:rPr>
              <a:t> </a:t>
            </a:r>
            <a:r>
              <a:rPr sz="2400" dirty="0">
                <a:cs typeface="Arial"/>
              </a:rPr>
              <a:t>status</a:t>
            </a:r>
            <a:r>
              <a:rPr sz="2400" spc="-35" dirty="0">
                <a:cs typeface="Arial"/>
              </a:rPr>
              <a:t> </a:t>
            </a:r>
            <a:r>
              <a:rPr sz="2400" spc="-10" dirty="0">
                <a:cs typeface="Arial"/>
              </a:rPr>
              <a:t>of</a:t>
            </a:r>
            <a:r>
              <a:rPr sz="2400" spc="-105" dirty="0">
                <a:cs typeface="Arial"/>
              </a:rPr>
              <a:t> </a:t>
            </a:r>
            <a:r>
              <a:rPr sz="2400" spc="-10" dirty="0">
                <a:cs typeface="Arial"/>
              </a:rPr>
              <a:t>topologies</a:t>
            </a:r>
            <a:r>
              <a:rPr sz="2400" b="0" spc="-10" dirty="0">
                <a:cs typeface="Ryo Clean PlusN M"/>
              </a:rPr>
              <a:t>,</a:t>
            </a:r>
            <a:r>
              <a:rPr sz="2400" b="0" spc="-20" dirty="0">
                <a:cs typeface="Ryo Clean PlusN M"/>
              </a:rPr>
              <a:t> </a:t>
            </a:r>
            <a:r>
              <a:rPr sz="2400" spc="-25" dirty="0">
                <a:cs typeface="Arial"/>
              </a:rPr>
              <a:t>resource</a:t>
            </a:r>
            <a:r>
              <a:rPr sz="2400" spc="-60" dirty="0">
                <a:cs typeface="Arial"/>
              </a:rPr>
              <a:t> </a:t>
            </a:r>
            <a:r>
              <a:rPr sz="2400" spc="-10" dirty="0">
                <a:cs typeface="Arial"/>
              </a:rPr>
              <a:t>utilization</a:t>
            </a:r>
            <a:r>
              <a:rPr sz="2400" b="0" spc="-10" dirty="0">
                <a:cs typeface="Ryo Clean PlusN M"/>
              </a:rPr>
              <a:t>,</a:t>
            </a:r>
            <a:r>
              <a:rPr sz="2400" b="0" spc="-20" dirty="0">
                <a:cs typeface="Ryo Clean PlusN M"/>
              </a:rPr>
              <a:t> </a:t>
            </a:r>
            <a:r>
              <a:rPr sz="2400" spc="-55" dirty="0">
                <a:cs typeface="Arial"/>
              </a:rPr>
              <a:t>and</a:t>
            </a:r>
            <a:r>
              <a:rPr sz="2400" spc="-60" dirty="0">
                <a:cs typeface="Arial"/>
              </a:rPr>
              <a:t> </a:t>
            </a:r>
            <a:r>
              <a:rPr sz="2400" spc="-30" dirty="0">
                <a:cs typeface="Arial"/>
              </a:rPr>
              <a:t>performance</a:t>
            </a:r>
            <a:r>
              <a:rPr sz="2400" spc="-60" dirty="0">
                <a:cs typeface="Arial"/>
              </a:rPr>
              <a:t> </a:t>
            </a:r>
            <a:r>
              <a:rPr sz="2400" spc="-10" dirty="0">
                <a:cs typeface="Arial"/>
              </a:rPr>
              <a:t>metrics</a:t>
            </a:r>
            <a:r>
              <a:rPr sz="2400" b="0" spc="-10" dirty="0">
                <a:cs typeface="Ryo Clean PlusN M"/>
              </a:rPr>
              <a:t>.</a:t>
            </a:r>
            <a:endParaRPr sz="2400" dirty="0">
              <a:cs typeface="Ryo Clean PlusN M"/>
            </a:endParaRPr>
          </a:p>
          <a:p>
            <a:pPr marL="12700">
              <a:lnSpc>
                <a:spcPct val="100000"/>
              </a:lnSpc>
              <a:spcBef>
                <a:spcPts val="1575"/>
              </a:spcBef>
            </a:pPr>
            <a:r>
              <a:rPr sz="2400" spc="-45" dirty="0">
                <a:solidFill>
                  <a:schemeClr val="tx2">
                    <a:lumMod val="20000"/>
                    <a:lumOff val="80000"/>
                  </a:schemeClr>
                </a:solidFill>
                <a:cs typeface="Arial"/>
              </a:rPr>
              <a:t>He</a:t>
            </a:r>
            <a:r>
              <a:rPr sz="2400" spc="-45" dirty="0">
                <a:solidFill>
                  <a:schemeClr val="tx2">
                    <a:lumMod val="20000"/>
                    <a:lumOff val="80000"/>
                  </a:schemeClr>
                </a:solidFill>
                <a:cs typeface="Tahoma"/>
              </a:rPr>
              <a:t>r</a:t>
            </a:r>
            <a:r>
              <a:rPr sz="2400" spc="-45" dirty="0">
                <a:solidFill>
                  <a:schemeClr val="tx2">
                    <a:lumMod val="20000"/>
                    <a:lumOff val="80000"/>
                  </a:schemeClr>
                </a:solidFill>
                <a:cs typeface="Arial"/>
              </a:rPr>
              <a:t>on</a:t>
            </a:r>
            <a:r>
              <a:rPr sz="2400" spc="-120" dirty="0">
                <a:solidFill>
                  <a:schemeClr val="tx2">
                    <a:lumMod val="20000"/>
                    <a:lumOff val="80000"/>
                  </a:schemeClr>
                </a:solidFill>
                <a:cs typeface="Arial"/>
              </a:rPr>
              <a:t> </a:t>
            </a:r>
            <a:r>
              <a:rPr sz="2400" spc="-25" dirty="0">
                <a:solidFill>
                  <a:schemeClr val="tx2">
                    <a:lumMod val="20000"/>
                    <a:lumOff val="80000"/>
                  </a:schemeClr>
                </a:solidFill>
                <a:cs typeface="Arial"/>
              </a:rPr>
              <a:t>Vi</a:t>
            </a:r>
            <a:r>
              <a:rPr sz="2400" spc="-25" dirty="0">
                <a:solidFill>
                  <a:schemeClr val="tx2">
                    <a:lumMod val="20000"/>
                    <a:lumOff val="80000"/>
                  </a:schemeClr>
                </a:solidFill>
                <a:cs typeface="Tahoma"/>
              </a:rPr>
              <a:t>z</a:t>
            </a:r>
            <a:endParaRPr sz="2400" dirty="0">
              <a:solidFill>
                <a:schemeClr val="tx2">
                  <a:lumMod val="20000"/>
                  <a:lumOff val="80000"/>
                </a:schemeClr>
              </a:solidFill>
              <a:cs typeface="Tahoma"/>
            </a:endParaRPr>
          </a:p>
          <a:p>
            <a:pPr marL="283210" marR="91440" indent="-180340">
              <a:lnSpc>
                <a:spcPct val="112500"/>
              </a:lnSpc>
              <a:spcBef>
                <a:spcPts val="675"/>
              </a:spcBef>
              <a:buSzPct val="90000"/>
              <a:buFont typeface="Ryo Clean PlusN M"/>
              <a:buChar char="•"/>
              <a:tabLst>
                <a:tab pos="284480" algn="l"/>
              </a:tabLst>
            </a:pPr>
            <a:r>
              <a:rPr sz="2400" spc="-45" dirty="0">
                <a:cs typeface="Arial"/>
              </a:rPr>
              <a:t>Heron</a:t>
            </a:r>
            <a:r>
              <a:rPr sz="2400" spc="-95" dirty="0">
                <a:cs typeface="Arial"/>
              </a:rPr>
              <a:t> </a:t>
            </a:r>
            <a:r>
              <a:rPr sz="2400" spc="-45" dirty="0">
                <a:cs typeface="Arial"/>
              </a:rPr>
              <a:t>Viz</a:t>
            </a:r>
            <a:r>
              <a:rPr sz="2400" spc="-30" dirty="0">
                <a:cs typeface="Arial"/>
              </a:rPr>
              <a:t> </a:t>
            </a:r>
            <a:r>
              <a:rPr sz="2400" dirty="0">
                <a:cs typeface="Arial"/>
              </a:rPr>
              <a:t>is</a:t>
            </a:r>
            <a:r>
              <a:rPr sz="2400" spc="-35" dirty="0">
                <a:cs typeface="Arial"/>
              </a:rPr>
              <a:t> </a:t>
            </a:r>
            <a:r>
              <a:rPr sz="2400" spc="-114" dirty="0">
                <a:cs typeface="Arial"/>
              </a:rPr>
              <a:t>a</a:t>
            </a:r>
            <a:r>
              <a:rPr sz="2400" spc="-80" dirty="0">
                <a:cs typeface="Arial"/>
              </a:rPr>
              <a:t> </a:t>
            </a:r>
            <a:r>
              <a:rPr sz="2400" spc="-35" dirty="0">
                <a:cs typeface="Arial"/>
              </a:rPr>
              <a:t>visualization</a:t>
            </a:r>
            <a:r>
              <a:rPr sz="2400" spc="-85" dirty="0">
                <a:cs typeface="Arial"/>
              </a:rPr>
              <a:t> </a:t>
            </a:r>
            <a:r>
              <a:rPr sz="2400" spc="-10" dirty="0">
                <a:cs typeface="Arial"/>
              </a:rPr>
              <a:t>tool</a:t>
            </a:r>
            <a:r>
              <a:rPr sz="2400" spc="-75" dirty="0">
                <a:cs typeface="Arial"/>
              </a:rPr>
              <a:t> </a:t>
            </a:r>
            <a:r>
              <a:rPr sz="2400" dirty="0">
                <a:cs typeface="Arial"/>
              </a:rPr>
              <a:t>that</a:t>
            </a:r>
            <a:r>
              <a:rPr sz="2400" spc="-30" dirty="0">
                <a:cs typeface="Arial"/>
              </a:rPr>
              <a:t> </a:t>
            </a:r>
            <a:r>
              <a:rPr sz="2400" spc="-20" dirty="0">
                <a:cs typeface="Arial"/>
              </a:rPr>
              <a:t>helps</a:t>
            </a:r>
            <a:r>
              <a:rPr sz="2400" spc="-30" dirty="0">
                <a:cs typeface="Arial"/>
              </a:rPr>
              <a:t> </a:t>
            </a:r>
            <a:r>
              <a:rPr sz="2400" spc="-20" dirty="0">
                <a:cs typeface="Arial"/>
              </a:rPr>
              <a:t>users</a:t>
            </a:r>
            <a:r>
              <a:rPr sz="2400" spc="-35" dirty="0">
                <a:cs typeface="Arial"/>
              </a:rPr>
              <a:t> </a:t>
            </a:r>
            <a:r>
              <a:rPr sz="2400" spc="-30" dirty="0">
                <a:cs typeface="Arial"/>
              </a:rPr>
              <a:t>understand</a:t>
            </a:r>
            <a:r>
              <a:rPr sz="2400" spc="-80" dirty="0">
                <a:cs typeface="Arial"/>
              </a:rPr>
              <a:t> </a:t>
            </a:r>
            <a:r>
              <a:rPr sz="2400" spc="-10" dirty="0">
                <a:cs typeface="Arial"/>
              </a:rPr>
              <a:t>the</a:t>
            </a:r>
            <a:r>
              <a:rPr sz="2400" spc="-55" dirty="0">
                <a:cs typeface="Arial"/>
              </a:rPr>
              <a:t> </a:t>
            </a:r>
            <a:r>
              <a:rPr sz="2400" dirty="0">
                <a:cs typeface="Arial"/>
              </a:rPr>
              <a:t>flow</a:t>
            </a:r>
            <a:r>
              <a:rPr sz="2400" spc="-55" dirty="0">
                <a:cs typeface="Arial"/>
              </a:rPr>
              <a:t> </a:t>
            </a:r>
            <a:r>
              <a:rPr sz="2400" spc="-10" dirty="0">
                <a:cs typeface="Arial"/>
              </a:rPr>
              <a:t>of</a:t>
            </a:r>
            <a:r>
              <a:rPr sz="2400" spc="-80" dirty="0">
                <a:cs typeface="Arial"/>
              </a:rPr>
              <a:t> </a:t>
            </a:r>
            <a:r>
              <a:rPr sz="2400" spc="-40" dirty="0">
                <a:cs typeface="Arial"/>
              </a:rPr>
              <a:t>data</a:t>
            </a:r>
            <a:r>
              <a:rPr sz="2400" spc="-60" dirty="0">
                <a:cs typeface="Arial"/>
              </a:rPr>
              <a:t> and</a:t>
            </a:r>
            <a:r>
              <a:rPr sz="2400" spc="-80" dirty="0">
                <a:cs typeface="Arial"/>
              </a:rPr>
              <a:t> </a:t>
            </a:r>
            <a:r>
              <a:rPr sz="2400" spc="-10" dirty="0">
                <a:cs typeface="Arial"/>
              </a:rPr>
              <a:t>the</a:t>
            </a:r>
            <a:r>
              <a:rPr sz="2400" spc="-55" dirty="0">
                <a:cs typeface="Arial"/>
              </a:rPr>
              <a:t> </a:t>
            </a:r>
            <a:r>
              <a:rPr sz="2400" spc="-40" dirty="0">
                <a:cs typeface="Arial"/>
              </a:rPr>
              <a:t>behavior</a:t>
            </a:r>
            <a:r>
              <a:rPr sz="2400" spc="-70" dirty="0">
                <a:cs typeface="Arial"/>
              </a:rPr>
              <a:t> </a:t>
            </a:r>
            <a:r>
              <a:rPr sz="2400" spc="-10" dirty="0">
                <a:cs typeface="Arial"/>
              </a:rPr>
              <a:t>of</a:t>
            </a:r>
            <a:r>
              <a:rPr sz="2400" spc="-105" dirty="0">
                <a:cs typeface="Arial"/>
              </a:rPr>
              <a:t> </a:t>
            </a:r>
            <a:r>
              <a:rPr sz="2400" spc="-10" dirty="0">
                <a:cs typeface="Arial"/>
              </a:rPr>
              <a:t>their</a:t>
            </a:r>
            <a:r>
              <a:rPr sz="2400" spc="-90" dirty="0">
                <a:cs typeface="Arial"/>
              </a:rPr>
              <a:t> </a:t>
            </a:r>
            <a:r>
              <a:rPr sz="2400" spc="-10" dirty="0">
                <a:cs typeface="Arial"/>
              </a:rPr>
              <a:t>topologies</a:t>
            </a:r>
            <a:r>
              <a:rPr sz="2400" b="0" spc="-10" dirty="0">
                <a:cs typeface="Ryo Clean PlusN M"/>
              </a:rPr>
              <a:t>.</a:t>
            </a:r>
            <a:r>
              <a:rPr sz="2400" b="0" spc="-15" dirty="0">
                <a:cs typeface="Ryo Clean PlusN M"/>
              </a:rPr>
              <a:t> </a:t>
            </a:r>
            <a:r>
              <a:rPr sz="2400" spc="-25" dirty="0">
                <a:cs typeface="Arial"/>
              </a:rPr>
              <a:t>It </a:t>
            </a:r>
            <a:r>
              <a:rPr sz="2400" spc="-20" dirty="0">
                <a:cs typeface="Arial"/>
              </a:rPr>
              <a:t>provides</a:t>
            </a:r>
            <a:r>
              <a:rPr sz="2400" spc="-50" dirty="0">
                <a:cs typeface="Arial"/>
              </a:rPr>
              <a:t> </a:t>
            </a:r>
            <a:r>
              <a:rPr sz="2400" spc="-30" dirty="0">
                <a:cs typeface="Arial"/>
              </a:rPr>
              <a:t>visual</a:t>
            </a:r>
            <a:r>
              <a:rPr sz="2400" spc="-50" dirty="0">
                <a:cs typeface="Arial"/>
              </a:rPr>
              <a:t> </a:t>
            </a:r>
            <a:r>
              <a:rPr sz="2400" spc="-25" dirty="0">
                <a:cs typeface="Arial"/>
              </a:rPr>
              <a:t>representations </a:t>
            </a:r>
            <a:r>
              <a:rPr sz="2400" spc="-10" dirty="0">
                <a:cs typeface="Arial"/>
              </a:rPr>
              <a:t>of</a:t>
            </a:r>
            <a:r>
              <a:rPr sz="2400" spc="-100" dirty="0">
                <a:cs typeface="Arial"/>
              </a:rPr>
              <a:t> </a:t>
            </a:r>
            <a:r>
              <a:rPr sz="2400" spc="-10" dirty="0">
                <a:cs typeface="Arial"/>
              </a:rPr>
              <a:t>the</a:t>
            </a:r>
            <a:r>
              <a:rPr sz="2400" spc="-50" dirty="0">
                <a:cs typeface="Arial"/>
              </a:rPr>
              <a:t> </a:t>
            </a:r>
            <a:r>
              <a:rPr sz="2400" spc="-40" dirty="0">
                <a:cs typeface="Arial"/>
              </a:rPr>
              <a:t>data</a:t>
            </a:r>
            <a:r>
              <a:rPr sz="2400" spc="-50" dirty="0">
                <a:cs typeface="Arial"/>
              </a:rPr>
              <a:t> </a:t>
            </a:r>
            <a:r>
              <a:rPr sz="2400" dirty="0">
                <a:cs typeface="Arial"/>
              </a:rPr>
              <a:t>flow</a:t>
            </a:r>
            <a:r>
              <a:rPr sz="2400" spc="-50" dirty="0">
                <a:cs typeface="Arial"/>
              </a:rPr>
              <a:t> </a:t>
            </a:r>
            <a:r>
              <a:rPr sz="2400" spc="-55" dirty="0">
                <a:cs typeface="Arial"/>
              </a:rPr>
              <a:t>and</a:t>
            </a:r>
            <a:r>
              <a:rPr sz="2400" spc="-50" dirty="0">
                <a:cs typeface="Arial"/>
              </a:rPr>
              <a:t> </a:t>
            </a:r>
            <a:r>
              <a:rPr sz="2400" spc="-20" dirty="0">
                <a:cs typeface="Arial"/>
              </a:rPr>
              <a:t>allows</a:t>
            </a:r>
            <a:r>
              <a:rPr sz="2400" spc="-25" dirty="0">
                <a:cs typeface="Arial"/>
              </a:rPr>
              <a:t> </a:t>
            </a:r>
            <a:r>
              <a:rPr sz="2400" spc="-20" dirty="0">
                <a:cs typeface="Arial"/>
              </a:rPr>
              <a:t>users</a:t>
            </a:r>
            <a:r>
              <a:rPr sz="2400" spc="-45" dirty="0">
                <a:cs typeface="Arial"/>
              </a:rPr>
              <a:t> </a:t>
            </a:r>
            <a:r>
              <a:rPr sz="2400" dirty="0">
                <a:cs typeface="Arial"/>
              </a:rPr>
              <a:t>to</a:t>
            </a:r>
            <a:r>
              <a:rPr sz="2400" spc="-50" dirty="0">
                <a:cs typeface="Arial"/>
              </a:rPr>
              <a:t> </a:t>
            </a:r>
            <a:r>
              <a:rPr sz="2400" spc="-65" dirty="0">
                <a:cs typeface="Arial"/>
              </a:rPr>
              <a:t>analyze</a:t>
            </a:r>
            <a:r>
              <a:rPr sz="2400" spc="-50" dirty="0">
                <a:cs typeface="Arial"/>
              </a:rPr>
              <a:t> </a:t>
            </a:r>
            <a:r>
              <a:rPr sz="2400" spc="-55" dirty="0">
                <a:cs typeface="Arial"/>
              </a:rPr>
              <a:t>and </a:t>
            </a:r>
            <a:r>
              <a:rPr sz="2400" spc="-25" dirty="0">
                <a:cs typeface="Arial"/>
              </a:rPr>
              <a:t>debug</a:t>
            </a:r>
            <a:r>
              <a:rPr sz="2400" spc="-75" dirty="0">
                <a:cs typeface="Arial"/>
              </a:rPr>
              <a:t> </a:t>
            </a:r>
            <a:r>
              <a:rPr sz="2400" spc="-10" dirty="0">
                <a:cs typeface="Arial"/>
              </a:rPr>
              <a:t>their</a:t>
            </a:r>
            <a:r>
              <a:rPr sz="2400" spc="-85" dirty="0">
                <a:cs typeface="Arial"/>
              </a:rPr>
              <a:t> </a:t>
            </a:r>
            <a:r>
              <a:rPr sz="2400" spc="-10" dirty="0">
                <a:cs typeface="Arial"/>
              </a:rPr>
              <a:t>topologies</a:t>
            </a:r>
            <a:r>
              <a:rPr sz="2400" b="0" spc="-10" dirty="0">
                <a:cs typeface="Ryo Clean PlusN M"/>
              </a:rPr>
              <a:t>.</a:t>
            </a:r>
            <a:endParaRPr sz="2400" dirty="0">
              <a:cs typeface="Ryo Clean PlusN M"/>
            </a:endParaRPr>
          </a:p>
          <a:p>
            <a:pPr marL="12700">
              <a:lnSpc>
                <a:spcPct val="100000"/>
              </a:lnSpc>
              <a:spcBef>
                <a:spcPts val="1650"/>
              </a:spcBef>
            </a:pPr>
            <a:r>
              <a:rPr sz="2400" spc="-10" dirty="0">
                <a:solidFill>
                  <a:schemeClr val="tx2">
                    <a:lumMod val="20000"/>
                    <a:lumOff val="80000"/>
                  </a:schemeClr>
                </a:solidFill>
                <a:cs typeface="Arial"/>
              </a:rPr>
              <a:t>A</a:t>
            </a:r>
            <a:r>
              <a:rPr sz="2400" spc="-10" dirty="0">
                <a:solidFill>
                  <a:schemeClr val="tx2">
                    <a:lumMod val="20000"/>
                    <a:lumOff val="80000"/>
                  </a:schemeClr>
                </a:solidFill>
                <a:cs typeface="Tahoma"/>
              </a:rPr>
              <a:t>ur</a:t>
            </a:r>
            <a:r>
              <a:rPr sz="2400" spc="-10" dirty="0">
                <a:solidFill>
                  <a:schemeClr val="tx2">
                    <a:lumMod val="20000"/>
                    <a:lumOff val="80000"/>
                  </a:schemeClr>
                </a:solidFill>
                <a:cs typeface="Arial"/>
              </a:rPr>
              <a:t>o</a:t>
            </a:r>
            <a:r>
              <a:rPr sz="2400" spc="-10" dirty="0">
                <a:solidFill>
                  <a:schemeClr val="tx2">
                    <a:lumMod val="20000"/>
                    <a:lumOff val="80000"/>
                  </a:schemeClr>
                </a:solidFill>
                <a:cs typeface="Tahoma"/>
              </a:rPr>
              <a:t>r</a:t>
            </a:r>
            <a:r>
              <a:rPr sz="2400" spc="-10" dirty="0">
                <a:solidFill>
                  <a:schemeClr val="tx2">
                    <a:lumMod val="20000"/>
                    <a:lumOff val="80000"/>
                  </a:schemeClr>
                </a:solidFill>
                <a:cs typeface="Arial"/>
              </a:rPr>
              <a:t>a</a:t>
            </a:r>
            <a:endParaRPr sz="2400" dirty="0">
              <a:solidFill>
                <a:schemeClr val="tx2">
                  <a:lumMod val="20000"/>
                  <a:lumOff val="80000"/>
                </a:schemeClr>
              </a:solidFill>
              <a:cs typeface="Arial"/>
            </a:endParaRPr>
          </a:p>
          <a:p>
            <a:pPr marL="283210" marR="338455" indent="-180340">
              <a:lnSpc>
                <a:spcPct val="112500"/>
              </a:lnSpc>
              <a:spcBef>
                <a:spcPts val="675"/>
              </a:spcBef>
              <a:buSzPct val="90000"/>
              <a:buFont typeface="Ryo Clean PlusN M"/>
              <a:buChar char="•"/>
              <a:tabLst>
                <a:tab pos="284480" algn="l"/>
              </a:tabLst>
            </a:pPr>
            <a:r>
              <a:rPr sz="2400" spc="-30" dirty="0">
                <a:cs typeface="Arial"/>
              </a:rPr>
              <a:t>Aurora</a:t>
            </a:r>
            <a:r>
              <a:rPr sz="2400" spc="-65" dirty="0">
                <a:cs typeface="Arial"/>
              </a:rPr>
              <a:t> </a:t>
            </a:r>
            <a:r>
              <a:rPr sz="2400" dirty="0">
                <a:cs typeface="Arial"/>
              </a:rPr>
              <a:t>is</a:t>
            </a:r>
            <a:r>
              <a:rPr sz="2400" spc="-35" dirty="0">
                <a:cs typeface="Arial"/>
              </a:rPr>
              <a:t> </a:t>
            </a:r>
            <a:r>
              <a:rPr sz="2400" spc="-114" dirty="0">
                <a:cs typeface="Arial"/>
              </a:rPr>
              <a:t>a</a:t>
            </a:r>
            <a:r>
              <a:rPr sz="2400" spc="-65" dirty="0">
                <a:cs typeface="Arial"/>
              </a:rPr>
              <a:t> </a:t>
            </a:r>
            <a:r>
              <a:rPr sz="2400" spc="-55" dirty="0">
                <a:cs typeface="Arial"/>
              </a:rPr>
              <a:t>management</a:t>
            </a:r>
            <a:r>
              <a:rPr sz="2400" spc="-35" dirty="0">
                <a:cs typeface="Arial"/>
              </a:rPr>
              <a:t> </a:t>
            </a:r>
            <a:r>
              <a:rPr sz="2400" spc="-55" dirty="0">
                <a:cs typeface="Arial"/>
              </a:rPr>
              <a:t>and</a:t>
            </a:r>
            <a:r>
              <a:rPr sz="2400" spc="-65" dirty="0">
                <a:cs typeface="Arial"/>
              </a:rPr>
              <a:t> </a:t>
            </a:r>
            <a:r>
              <a:rPr sz="2400" spc="-20" dirty="0">
                <a:cs typeface="Arial"/>
              </a:rPr>
              <a:t>monitoring</a:t>
            </a:r>
            <a:r>
              <a:rPr sz="2400" spc="-85" dirty="0">
                <a:cs typeface="Arial"/>
              </a:rPr>
              <a:t> </a:t>
            </a:r>
            <a:r>
              <a:rPr sz="2400" dirty="0">
                <a:cs typeface="Arial"/>
              </a:rPr>
              <a:t>tool</a:t>
            </a:r>
            <a:r>
              <a:rPr sz="2400" spc="-65" dirty="0">
                <a:cs typeface="Arial"/>
              </a:rPr>
              <a:t> </a:t>
            </a:r>
            <a:r>
              <a:rPr sz="2400" dirty="0">
                <a:cs typeface="Arial"/>
              </a:rPr>
              <a:t>for</a:t>
            </a:r>
            <a:r>
              <a:rPr sz="2400" spc="-75" dirty="0">
                <a:cs typeface="Arial"/>
              </a:rPr>
              <a:t> </a:t>
            </a:r>
            <a:r>
              <a:rPr sz="2400" spc="-30" dirty="0">
                <a:cs typeface="Arial"/>
              </a:rPr>
              <a:t>Heron</a:t>
            </a:r>
            <a:r>
              <a:rPr sz="2400" b="0" spc="-30" dirty="0">
                <a:cs typeface="Ryo Clean PlusN M"/>
              </a:rPr>
              <a:t>.</a:t>
            </a:r>
            <a:r>
              <a:rPr sz="2400" b="0" spc="-20" dirty="0">
                <a:cs typeface="Ryo Clean PlusN M"/>
              </a:rPr>
              <a:t> </a:t>
            </a:r>
            <a:r>
              <a:rPr sz="2400" dirty="0">
                <a:cs typeface="Arial"/>
              </a:rPr>
              <a:t>It</a:t>
            </a:r>
            <a:r>
              <a:rPr sz="2400" spc="-40" dirty="0">
                <a:cs typeface="Arial"/>
              </a:rPr>
              <a:t> </a:t>
            </a:r>
            <a:r>
              <a:rPr sz="2400" spc="-10" dirty="0">
                <a:cs typeface="Arial"/>
              </a:rPr>
              <a:t>provides</a:t>
            </a:r>
            <a:r>
              <a:rPr sz="2400" spc="-35" dirty="0">
                <a:cs typeface="Arial"/>
              </a:rPr>
              <a:t> </a:t>
            </a:r>
            <a:r>
              <a:rPr sz="2400" spc="-30" dirty="0">
                <a:cs typeface="Arial"/>
              </a:rPr>
              <a:t>centralized</a:t>
            </a:r>
            <a:r>
              <a:rPr sz="2400" spc="-65" dirty="0">
                <a:cs typeface="Arial"/>
              </a:rPr>
              <a:t> </a:t>
            </a:r>
            <a:r>
              <a:rPr sz="2400" spc="-10" dirty="0">
                <a:cs typeface="Arial"/>
              </a:rPr>
              <a:t>control</a:t>
            </a:r>
            <a:r>
              <a:rPr sz="2400" spc="-60" dirty="0">
                <a:cs typeface="Arial"/>
              </a:rPr>
              <a:t> </a:t>
            </a:r>
            <a:r>
              <a:rPr sz="2400" spc="-55" dirty="0">
                <a:cs typeface="Arial"/>
              </a:rPr>
              <a:t>and</a:t>
            </a:r>
            <a:r>
              <a:rPr sz="2400" spc="-65" dirty="0">
                <a:cs typeface="Arial"/>
              </a:rPr>
              <a:t> </a:t>
            </a:r>
            <a:r>
              <a:rPr sz="2400" spc="-20" dirty="0">
                <a:cs typeface="Arial"/>
              </a:rPr>
              <a:t>monitoring</a:t>
            </a:r>
            <a:r>
              <a:rPr sz="2400" spc="-60" dirty="0">
                <a:cs typeface="Arial"/>
              </a:rPr>
              <a:t> </a:t>
            </a:r>
            <a:r>
              <a:rPr sz="2400" spc="-10" dirty="0">
                <a:cs typeface="Arial"/>
              </a:rPr>
              <a:t>of</a:t>
            </a:r>
            <a:r>
              <a:rPr sz="2400" spc="-90" dirty="0">
                <a:cs typeface="Arial"/>
              </a:rPr>
              <a:t> </a:t>
            </a:r>
            <a:r>
              <a:rPr sz="2400" spc="-10" dirty="0">
                <a:cs typeface="Arial"/>
              </a:rPr>
              <a:t>Heron </a:t>
            </a:r>
            <a:r>
              <a:rPr sz="2400" dirty="0">
                <a:cs typeface="Arial"/>
              </a:rPr>
              <a:t>clusters</a:t>
            </a:r>
            <a:r>
              <a:rPr sz="2400" b="0" dirty="0">
                <a:cs typeface="Ryo Clean PlusN M"/>
              </a:rPr>
              <a:t>,</a:t>
            </a:r>
            <a:r>
              <a:rPr sz="2400" b="0" spc="-25" dirty="0">
                <a:cs typeface="Ryo Clean PlusN M"/>
              </a:rPr>
              <a:t> </a:t>
            </a:r>
            <a:r>
              <a:rPr sz="2400" spc="-20" dirty="0">
                <a:cs typeface="Arial"/>
              </a:rPr>
              <a:t>allowing</a:t>
            </a:r>
            <a:r>
              <a:rPr sz="2400" spc="-60" dirty="0">
                <a:cs typeface="Arial"/>
              </a:rPr>
              <a:t> </a:t>
            </a:r>
            <a:r>
              <a:rPr sz="2400" spc="-20" dirty="0">
                <a:cs typeface="Arial"/>
              </a:rPr>
              <a:t>users</a:t>
            </a:r>
            <a:r>
              <a:rPr sz="2400" spc="-60" dirty="0">
                <a:cs typeface="Arial"/>
              </a:rPr>
              <a:t> </a:t>
            </a:r>
            <a:r>
              <a:rPr sz="2400" dirty="0">
                <a:cs typeface="Arial"/>
              </a:rPr>
              <a:t>to</a:t>
            </a:r>
            <a:r>
              <a:rPr sz="2400" spc="-60" dirty="0">
                <a:cs typeface="Arial"/>
              </a:rPr>
              <a:t> </a:t>
            </a:r>
            <a:r>
              <a:rPr sz="2400" spc="-70" dirty="0">
                <a:cs typeface="Arial"/>
              </a:rPr>
              <a:t>manage</a:t>
            </a:r>
            <a:r>
              <a:rPr sz="2400" spc="-60" dirty="0">
                <a:cs typeface="Arial"/>
              </a:rPr>
              <a:t> </a:t>
            </a:r>
            <a:r>
              <a:rPr sz="2400" spc="-55" dirty="0">
                <a:cs typeface="Arial"/>
              </a:rPr>
              <a:t>and</a:t>
            </a:r>
            <a:r>
              <a:rPr sz="2400" spc="-60" dirty="0">
                <a:cs typeface="Arial"/>
              </a:rPr>
              <a:t> </a:t>
            </a:r>
            <a:r>
              <a:rPr sz="2400" spc="-50" dirty="0">
                <a:cs typeface="Arial"/>
              </a:rPr>
              <a:t>scale</a:t>
            </a:r>
            <a:r>
              <a:rPr sz="2400" spc="-90" dirty="0">
                <a:cs typeface="Arial"/>
              </a:rPr>
              <a:t> </a:t>
            </a:r>
            <a:r>
              <a:rPr sz="2400" spc="-10" dirty="0">
                <a:cs typeface="Arial"/>
              </a:rPr>
              <a:t>their</a:t>
            </a:r>
            <a:r>
              <a:rPr sz="2400" spc="-95" dirty="0">
                <a:cs typeface="Arial"/>
              </a:rPr>
              <a:t> </a:t>
            </a:r>
            <a:r>
              <a:rPr sz="2400" spc="-10" dirty="0">
                <a:cs typeface="Arial"/>
              </a:rPr>
              <a:t>topologies</a:t>
            </a:r>
            <a:r>
              <a:rPr sz="2400" spc="-35" dirty="0">
                <a:cs typeface="Arial"/>
              </a:rPr>
              <a:t> </a:t>
            </a:r>
            <a:r>
              <a:rPr sz="2400" spc="-10" dirty="0">
                <a:cs typeface="Arial"/>
              </a:rPr>
              <a:t>efficiently</a:t>
            </a:r>
            <a:r>
              <a:rPr sz="2400" b="0" spc="-10" dirty="0">
                <a:cs typeface="Ryo Clean PlusN M"/>
              </a:rPr>
              <a:t>.</a:t>
            </a:r>
            <a:endParaRPr sz="2400" dirty="0">
              <a:cs typeface="Ryo Clean PlusN 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71600" y="457200"/>
            <a:ext cx="10245759" cy="691215"/>
          </a:xfrm>
          <a:prstGeom prst="rect">
            <a:avLst/>
          </a:prstGeom>
        </p:spPr>
        <p:txBody>
          <a:bodyPr vert="horz" wrap="square" lIns="0" tIns="13970" rIns="0" bIns="0" rtlCol="0">
            <a:spAutoFit/>
          </a:bodyPr>
          <a:lstStyle/>
          <a:p>
            <a:pPr marL="12700">
              <a:lnSpc>
                <a:spcPct val="100000"/>
              </a:lnSpc>
              <a:spcBef>
                <a:spcPts val="110"/>
              </a:spcBef>
            </a:pPr>
            <a:r>
              <a:rPr lang="en-US" sz="4400" dirty="0"/>
              <a:t>Word Count Topology Evaluation</a:t>
            </a:r>
            <a:endParaRPr sz="9600" dirty="0">
              <a:latin typeface="Lucida Sans Unicode"/>
              <a:cs typeface="Lucida Sans Unicode"/>
            </a:endParaRPr>
          </a:p>
        </p:txBody>
      </p:sp>
      <p:pic>
        <p:nvPicPr>
          <p:cNvPr id="3" name="object 3"/>
          <p:cNvPicPr/>
          <p:nvPr/>
        </p:nvPicPr>
        <p:blipFill>
          <a:blip r:embed="rId2" cstate="print"/>
          <a:stretch>
            <a:fillRect/>
          </a:stretch>
        </p:blipFill>
        <p:spPr>
          <a:xfrm>
            <a:off x="973120" y="1526707"/>
            <a:ext cx="10245760" cy="5638800"/>
          </a:xfrm>
          <a:prstGeom prst="rect">
            <a:avLst/>
          </a:prstGeom>
          <a:solidFill>
            <a:schemeClr val="tx1"/>
          </a:solidFill>
        </p:spPr>
      </p:pic>
      <p:sp>
        <p:nvSpPr>
          <p:cNvPr id="4" name="TextBox 3">
            <a:extLst>
              <a:ext uri="{FF2B5EF4-FFF2-40B4-BE49-F238E27FC236}">
                <a16:creationId xmlns:a16="http://schemas.microsoft.com/office/drawing/2014/main" id="{020FB5FF-AAAA-CB6B-6414-94842D8128C8}"/>
              </a:ext>
            </a:extLst>
          </p:cNvPr>
          <p:cNvSpPr txBox="1"/>
          <p:nvPr/>
        </p:nvSpPr>
        <p:spPr>
          <a:xfrm>
            <a:off x="838200" y="7543800"/>
            <a:ext cx="11049000" cy="3046988"/>
          </a:xfrm>
          <a:prstGeom prst="rect">
            <a:avLst/>
          </a:prstGeom>
          <a:noFill/>
        </p:spPr>
        <p:txBody>
          <a:bodyPr wrap="square" rtlCol="0">
            <a:spAutoFit/>
          </a:bodyPr>
          <a:lstStyle/>
          <a:p>
            <a:r>
              <a:rPr lang="en-US" sz="3200" b="1" dirty="0">
                <a:effectLst/>
              </a:rPr>
              <a:t>Heron vs. Storm</a:t>
            </a:r>
            <a:endParaRPr lang="en-US" sz="3200" b="1" dirty="0"/>
          </a:p>
          <a:p>
            <a:pPr>
              <a:buFont typeface="Arial" panose="020B0604020202020204" pitchFamily="34" charset="0"/>
              <a:buChar char="•"/>
            </a:pPr>
            <a:r>
              <a:rPr lang="en-US" sz="3200" dirty="0">
                <a:effectLst/>
              </a:rPr>
              <a:t>Heron, a stream processing system, offers significant improvements in throughput, latency, and CPU usage compared to Storm.</a:t>
            </a:r>
            <a:br>
              <a:rPr lang="en-US" sz="3200" dirty="0">
                <a:effectLst/>
              </a:rPr>
            </a:br>
            <a:endParaRPr lang="en-US" sz="3200" dirty="0">
              <a:effectLst/>
            </a:endParaRPr>
          </a:p>
          <a:p>
            <a:pPr>
              <a:buFont typeface="Arial" panose="020B0604020202020204" pitchFamily="34" charset="0"/>
              <a:buChar char="•"/>
            </a:pPr>
            <a:r>
              <a:rPr lang="en-US" sz="3200" dirty="0">
                <a:effectLst/>
              </a:rPr>
              <a:t>The word count topology in Heron demonstrates the enhanced performance and efficiency of the system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511834" y="457200"/>
            <a:ext cx="9905999" cy="673771"/>
          </a:xfrm>
          <a:prstGeom prst="rect">
            <a:avLst/>
          </a:prstGeom>
        </p:spPr>
        <p:txBody>
          <a:bodyPr vert="horz" wrap="square" lIns="0" tIns="118615" rIns="0" bIns="0" rtlCol="0">
            <a:spAutoFit/>
          </a:bodyPr>
          <a:lstStyle/>
          <a:p>
            <a:pPr marL="256540">
              <a:lnSpc>
                <a:spcPct val="100000"/>
              </a:lnSpc>
              <a:spcBef>
                <a:spcPts val="110"/>
              </a:spcBef>
            </a:pPr>
            <a:r>
              <a:rPr lang="en-US" sz="3600" b="1" dirty="0">
                <a:latin typeface="Charm" pitchFamily="2" charset="-34"/>
                <a:cs typeface="Charm" pitchFamily="2" charset="-34"/>
              </a:rPr>
              <a:t>Heron Evaluation </a:t>
            </a:r>
            <a:endParaRPr sz="3600" b="1" dirty="0">
              <a:latin typeface="Charm" pitchFamily="2" charset="-34"/>
              <a:cs typeface="Charm" pitchFamily="2" charset="-34"/>
            </a:endParaRPr>
          </a:p>
        </p:txBody>
      </p:sp>
      <p:pic>
        <p:nvPicPr>
          <p:cNvPr id="3" name="object 3"/>
          <p:cNvPicPr/>
          <p:nvPr/>
        </p:nvPicPr>
        <p:blipFill>
          <a:blip r:embed="rId2" cstate="print"/>
          <a:stretch>
            <a:fillRect/>
          </a:stretch>
        </p:blipFill>
        <p:spPr>
          <a:xfrm>
            <a:off x="164841" y="2552700"/>
            <a:ext cx="12039600" cy="63246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descr="A screenshot of a computer&#10;&#10;Description automatically generated">
            <a:extLst>
              <a:ext uri="{FF2B5EF4-FFF2-40B4-BE49-F238E27FC236}">
                <a16:creationId xmlns:a16="http://schemas.microsoft.com/office/drawing/2014/main" id="{1259850F-735E-AD23-28D6-17461FD24576}"/>
              </a:ext>
            </a:extLst>
          </p:cNvPr>
          <p:cNvPicPr>
            <a:picLocks noChangeAspect="1"/>
          </p:cNvPicPr>
          <p:nvPr/>
        </p:nvPicPr>
        <p:blipFill rotWithShape="1">
          <a:blip r:embed="rId2">
            <a:extLst>
              <a:ext uri="{28A0092B-C50C-407E-A947-70E740481C1C}">
                <a14:useLocalDpi xmlns:a14="http://schemas.microsoft.com/office/drawing/2010/main" val="0"/>
              </a:ext>
            </a:extLst>
          </a:blip>
          <a:srcRect l="12745" t="31637" r="50979" b="39682"/>
          <a:stretch/>
        </p:blipFill>
        <p:spPr>
          <a:xfrm>
            <a:off x="0" y="1600200"/>
            <a:ext cx="12196187" cy="767174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A screenshot of a computer&#10;&#10;Description automatically generated">
            <a:extLst>
              <a:ext uri="{FF2B5EF4-FFF2-40B4-BE49-F238E27FC236}">
                <a16:creationId xmlns:a16="http://schemas.microsoft.com/office/drawing/2014/main" id="{7921E7DA-4F11-CF04-E6D3-7ADF5B6AB44D}"/>
              </a:ext>
            </a:extLst>
          </p:cNvPr>
          <p:cNvPicPr>
            <a:picLocks noChangeAspect="1"/>
          </p:cNvPicPr>
          <p:nvPr/>
        </p:nvPicPr>
        <p:blipFill rotWithShape="1">
          <a:blip r:embed="rId2">
            <a:extLst>
              <a:ext uri="{28A0092B-C50C-407E-A947-70E740481C1C}">
                <a14:useLocalDpi xmlns:a14="http://schemas.microsoft.com/office/drawing/2010/main" val="0"/>
              </a:ext>
            </a:extLst>
          </a:blip>
          <a:srcRect l="14374" t="27425" r="44449" b="27290"/>
          <a:stretch/>
        </p:blipFill>
        <p:spPr>
          <a:xfrm>
            <a:off x="24442" y="1295400"/>
            <a:ext cx="12167558" cy="91440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object 2"/>
          <p:cNvSpPr txBox="1"/>
          <p:nvPr/>
        </p:nvSpPr>
        <p:spPr>
          <a:xfrm>
            <a:off x="6612778" y="7210528"/>
            <a:ext cx="5579222" cy="3706784"/>
          </a:xfrm>
          <a:prstGeom prst="rect">
            <a:avLst/>
          </a:prstGeom>
        </p:spPr>
        <p:txBody>
          <a:bodyPr vert="horz" wrap="square" lIns="0" tIns="130175" rIns="0" bIns="0" rtlCol="0">
            <a:spAutoFit/>
          </a:bodyPr>
          <a:lstStyle/>
          <a:p>
            <a:r>
              <a:rPr lang="en-US" sz="2800" b="1" dirty="0">
                <a:solidFill>
                  <a:schemeClr val="tx2">
                    <a:lumMod val="40000"/>
                    <a:lumOff val="60000"/>
                  </a:schemeClr>
                </a:solidFill>
                <a:effectLst/>
                <a:highlight>
                  <a:srgbClr val="000000"/>
                </a:highlight>
              </a:rPr>
              <a:t>Trend Prediction</a:t>
            </a:r>
            <a:endParaRPr lang="en-US" sz="2800" b="1" dirty="0">
              <a:solidFill>
                <a:schemeClr val="tx2">
                  <a:lumMod val="40000"/>
                  <a:lumOff val="60000"/>
                </a:schemeClr>
              </a:solidFill>
              <a:highlight>
                <a:srgbClr val="000000"/>
              </a:highlight>
            </a:endParaRPr>
          </a:p>
          <a:p>
            <a:pPr>
              <a:buFont typeface="Arial" panose="020B0604020202020204" pitchFamily="34" charset="0"/>
              <a:buChar char="•"/>
            </a:pPr>
            <a:r>
              <a:rPr lang="en-US" sz="2800" dirty="0">
                <a:effectLst/>
                <a:highlight>
                  <a:srgbClr val="000000"/>
                </a:highlight>
              </a:rPr>
              <a:t>With Heron, Twitter can identify emerging trends and predict their future popularity, allowing users and businesses to stay ahead of the curve in terms of content creation and marketing strategies.</a:t>
            </a:r>
          </a:p>
          <a:p>
            <a:pPr marL="12700">
              <a:lnSpc>
                <a:spcPct val="100000"/>
              </a:lnSpc>
              <a:spcBef>
                <a:spcPts val="1025"/>
              </a:spcBef>
            </a:pPr>
            <a:endParaRPr sz="2800" dirty="0">
              <a:highlight>
                <a:srgbClr val="000000"/>
              </a:highlight>
              <a:latin typeface="Trajan Pro"/>
              <a:cs typeface="Trajan Pro"/>
            </a:endParaRPr>
          </a:p>
        </p:txBody>
      </p:sp>
      <p:sp>
        <p:nvSpPr>
          <p:cNvPr id="3" name="object 3"/>
          <p:cNvSpPr txBox="1"/>
          <p:nvPr/>
        </p:nvSpPr>
        <p:spPr>
          <a:xfrm>
            <a:off x="1057870" y="2537326"/>
            <a:ext cx="3806776" cy="4345420"/>
          </a:xfrm>
          <a:prstGeom prst="rect">
            <a:avLst/>
          </a:prstGeom>
        </p:spPr>
        <p:txBody>
          <a:bodyPr vert="horz" wrap="square" lIns="0" tIns="130175" rIns="0" bIns="0" rtlCol="0">
            <a:spAutoFit/>
          </a:bodyPr>
          <a:lstStyle/>
          <a:p>
            <a:r>
              <a:rPr lang="en-US" sz="2800" b="1" dirty="0">
                <a:solidFill>
                  <a:schemeClr val="tx2">
                    <a:lumMod val="40000"/>
                    <a:lumOff val="60000"/>
                  </a:schemeClr>
                </a:solidFill>
                <a:effectLst/>
                <a:highlight>
                  <a:srgbClr val="000000"/>
                </a:highlight>
              </a:rPr>
              <a:t>Real-time Analytics</a:t>
            </a:r>
            <a:endParaRPr lang="en-US" sz="2800" b="1" dirty="0">
              <a:solidFill>
                <a:schemeClr val="tx2">
                  <a:lumMod val="40000"/>
                  <a:lumOff val="60000"/>
                </a:schemeClr>
              </a:solidFill>
              <a:highlight>
                <a:srgbClr val="000000"/>
              </a:highlight>
            </a:endParaRPr>
          </a:p>
          <a:p>
            <a:pPr>
              <a:buFont typeface="Arial" panose="020B0604020202020204" pitchFamily="34" charset="0"/>
              <a:buChar char="•"/>
            </a:pPr>
            <a:r>
              <a:rPr lang="en-US" sz="2800" dirty="0">
                <a:effectLst/>
                <a:highlight>
                  <a:srgbClr val="000000"/>
                </a:highlight>
              </a:rPr>
              <a:t>Heron enables Twitter to process and analyze millions of tweets per second in real-time, providing valuable insights for trending topics, sentiment analysis, and user behavior.</a:t>
            </a:r>
          </a:p>
          <a:p>
            <a:pPr marL="12700">
              <a:lnSpc>
                <a:spcPct val="100000"/>
              </a:lnSpc>
              <a:spcBef>
                <a:spcPts val="1025"/>
              </a:spcBef>
            </a:pPr>
            <a:endParaRPr lang="en-US" sz="1350" dirty="0">
              <a:highlight>
                <a:srgbClr val="000000"/>
              </a:highlight>
              <a:latin typeface="Trajan Pro"/>
              <a:cs typeface="Trajan Pro"/>
            </a:endParaRPr>
          </a:p>
        </p:txBody>
      </p:sp>
      <p:sp>
        <p:nvSpPr>
          <p:cNvPr id="4" name="object 4"/>
          <p:cNvSpPr txBox="1">
            <a:spLocks noGrp="1"/>
          </p:cNvSpPr>
          <p:nvPr>
            <p:ph type="title"/>
          </p:nvPr>
        </p:nvSpPr>
        <p:spPr>
          <a:xfrm>
            <a:off x="914400" y="771389"/>
            <a:ext cx="9905999" cy="605893"/>
          </a:xfrm>
          <a:prstGeom prst="rect">
            <a:avLst/>
          </a:prstGeom>
        </p:spPr>
        <p:txBody>
          <a:bodyPr vert="horz" wrap="square" lIns="0" tIns="112353" rIns="0" bIns="0" rtlCol="0">
            <a:spAutoFit/>
          </a:bodyPr>
          <a:lstStyle/>
          <a:p>
            <a:pPr marL="256540">
              <a:lnSpc>
                <a:spcPct val="100000"/>
              </a:lnSpc>
              <a:spcBef>
                <a:spcPts val="110"/>
              </a:spcBef>
            </a:pPr>
            <a:r>
              <a:rPr lang="en-US" sz="3200" dirty="0">
                <a:solidFill>
                  <a:schemeClr val="tx2">
                    <a:lumMod val="20000"/>
                    <a:lumOff val="80000"/>
                  </a:schemeClr>
                </a:solidFill>
                <a:highlight>
                  <a:srgbClr val="000000"/>
                </a:highlight>
              </a:rPr>
              <a:t>Case Studies/Use Cases</a:t>
            </a:r>
            <a:endParaRPr sz="7200" dirty="0">
              <a:solidFill>
                <a:schemeClr val="tx2">
                  <a:lumMod val="20000"/>
                  <a:lumOff val="80000"/>
                </a:schemeClr>
              </a:solidFill>
              <a:highlight>
                <a:srgbClr val="000000"/>
              </a:highlight>
              <a:latin typeface="Tahoma"/>
              <a:cs typeface="Tahoma"/>
            </a:endParaRPr>
          </a:p>
        </p:txBody>
      </p:sp>
      <p:sp>
        <p:nvSpPr>
          <p:cNvPr id="5" name="object 5"/>
          <p:cNvSpPr txBox="1"/>
          <p:nvPr/>
        </p:nvSpPr>
        <p:spPr>
          <a:xfrm>
            <a:off x="6983676" y="2743200"/>
            <a:ext cx="4090529" cy="4507003"/>
          </a:xfrm>
          <a:prstGeom prst="rect">
            <a:avLst/>
          </a:prstGeom>
          <a:noFill/>
        </p:spPr>
        <p:txBody>
          <a:bodyPr vert="horz" wrap="square" lIns="0" tIns="130175" rIns="0" bIns="0" rtlCol="0">
            <a:spAutoFit/>
          </a:bodyPr>
          <a:lstStyle/>
          <a:p>
            <a:r>
              <a:rPr lang="en-US" sz="2800" b="1" dirty="0">
                <a:solidFill>
                  <a:schemeClr val="tx2">
                    <a:lumMod val="40000"/>
                    <a:lumOff val="60000"/>
                  </a:schemeClr>
                </a:solidFill>
                <a:effectLst/>
                <a:highlight>
                  <a:srgbClr val="000000"/>
                </a:highlight>
              </a:rPr>
              <a:t>Fraud Detection</a:t>
            </a:r>
            <a:endParaRPr lang="en-US" sz="2800" b="1" dirty="0">
              <a:solidFill>
                <a:schemeClr val="tx2">
                  <a:lumMod val="40000"/>
                  <a:lumOff val="60000"/>
                </a:schemeClr>
              </a:solidFill>
              <a:highlight>
                <a:srgbClr val="000000"/>
              </a:highlight>
            </a:endParaRPr>
          </a:p>
          <a:p>
            <a:pPr>
              <a:buFont typeface="Arial" panose="020B0604020202020204" pitchFamily="34" charset="0"/>
              <a:buChar char="•"/>
            </a:pPr>
            <a:r>
              <a:rPr lang="en-US" sz="2800" dirty="0">
                <a:effectLst/>
                <a:highlight>
                  <a:srgbClr val="000000"/>
                </a:highlight>
              </a:rPr>
              <a:t>By leveraging Heron's high-throughput and low-latency processing capabilities, Twitter can detect and respond to fraudulent activities, such as spam accounts and fake news, in real-time.</a:t>
            </a:r>
          </a:p>
          <a:p>
            <a:pPr marL="12700">
              <a:lnSpc>
                <a:spcPct val="100000"/>
              </a:lnSpc>
              <a:spcBef>
                <a:spcPts val="1025"/>
              </a:spcBef>
            </a:pPr>
            <a:endParaRPr sz="2400" dirty="0">
              <a:highlight>
                <a:srgbClr val="000000"/>
              </a:highlight>
              <a:latin typeface="Trajan Pro"/>
              <a:cs typeface="Trajan Pro"/>
            </a:endParaRPr>
          </a:p>
        </p:txBody>
      </p:sp>
      <p:sp>
        <p:nvSpPr>
          <p:cNvPr id="6" name="object 6"/>
          <p:cNvSpPr txBox="1"/>
          <p:nvPr/>
        </p:nvSpPr>
        <p:spPr>
          <a:xfrm>
            <a:off x="1045836" y="6882746"/>
            <a:ext cx="3806775" cy="3931461"/>
          </a:xfrm>
          <a:prstGeom prst="rect">
            <a:avLst/>
          </a:prstGeom>
        </p:spPr>
        <p:txBody>
          <a:bodyPr vert="horz" wrap="square" lIns="0" tIns="11430" rIns="0" bIns="0" rtlCol="0">
            <a:spAutoFit/>
          </a:bodyPr>
          <a:lstStyle/>
          <a:p>
            <a:r>
              <a:rPr lang="en-US" sz="2800" b="1" dirty="0">
                <a:solidFill>
                  <a:schemeClr val="tx2">
                    <a:lumMod val="40000"/>
                    <a:lumOff val="60000"/>
                  </a:schemeClr>
                </a:solidFill>
                <a:effectLst/>
                <a:highlight>
                  <a:srgbClr val="000000"/>
                </a:highlight>
              </a:rPr>
              <a:t>Personalized Recommendations</a:t>
            </a:r>
            <a:endParaRPr lang="en-US" sz="2800" b="1" dirty="0">
              <a:solidFill>
                <a:schemeClr val="tx2">
                  <a:lumMod val="40000"/>
                  <a:lumOff val="60000"/>
                </a:schemeClr>
              </a:solidFill>
              <a:highlight>
                <a:srgbClr val="000000"/>
              </a:highlight>
            </a:endParaRPr>
          </a:p>
          <a:p>
            <a:pPr>
              <a:buFont typeface="Arial" panose="020B0604020202020204" pitchFamily="34" charset="0"/>
              <a:buChar char="•"/>
            </a:pPr>
            <a:r>
              <a:rPr lang="en-US" sz="2800" dirty="0">
                <a:effectLst/>
                <a:highlight>
                  <a:srgbClr val="000000"/>
                </a:highlight>
              </a:rPr>
              <a:t>Heron powers Twitter's recommendation system, delivering personalized content to users based on their interests, preferences, and social connections.</a:t>
            </a:r>
          </a:p>
          <a:p>
            <a:pPr marL="12700" marR="415925">
              <a:lnSpc>
                <a:spcPct val="112500"/>
              </a:lnSpc>
              <a:spcBef>
                <a:spcPts val="90"/>
              </a:spcBef>
            </a:pPr>
            <a:endParaRPr sz="2800" dirty="0">
              <a:highlight>
                <a:srgbClr val="000000"/>
              </a:highlight>
              <a:latin typeface="Trajan Pro"/>
              <a:cs typeface="Trajan Pro"/>
            </a:endParaRPr>
          </a:p>
        </p:txBody>
      </p:sp>
      <p:pic>
        <p:nvPicPr>
          <p:cNvPr id="8" name="Picture 7" descr="A cloud computing system with many icons&#10;&#10;Description automatically generated with medium confidence">
            <a:extLst>
              <a:ext uri="{FF2B5EF4-FFF2-40B4-BE49-F238E27FC236}">
                <a16:creationId xmlns:a16="http://schemas.microsoft.com/office/drawing/2014/main" id="{B985EE79-D389-3A35-97F1-D1E5525CB34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24800" y="5682"/>
            <a:ext cx="3955114" cy="27432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2362200"/>
            <a:ext cx="12192000" cy="6781800"/>
          </a:xfrm>
          <a:prstGeom prst="rect">
            <a:avLst/>
          </a:prstGeom>
          <a:solidFill>
            <a:schemeClr val="bg1"/>
          </a:solidFill>
        </p:spPr>
      </p:pic>
      <p:sp>
        <p:nvSpPr>
          <p:cNvPr id="3" name="object 3"/>
          <p:cNvSpPr txBox="1">
            <a:spLocks noGrp="1"/>
          </p:cNvSpPr>
          <p:nvPr>
            <p:ph type="title"/>
          </p:nvPr>
        </p:nvSpPr>
        <p:spPr>
          <a:xfrm>
            <a:off x="685800" y="914400"/>
            <a:ext cx="3273376" cy="691215"/>
          </a:xfrm>
          <a:prstGeom prst="rect">
            <a:avLst/>
          </a:prstGeom>
        </p:spPr>
        <p:txBody>
          <a:bodyPr vert="horz" wrap="square" lIns="0" tIns="13970" rIns="0" bIns="0" rtlCol="0">
            <a:spAutoFit/>
          </a:bodyPr>
          <a:lstStyle/>
          <a:p>
            <a:pPr marL="12700">
              <a:lnSpc>
                <a:spcPct val="100000"/>
              </a:lnSpc>
              <a:spcBef>
                <a:spcPts val="110"/>
              </a:spcBef>
            </a:pPr>
            <a:r>
              <a:rPr sz="4400" spc="-55" dirty="0"/>
              <a:t>Im</a:t>
            </a:r>
            <a:r>
              <a:rPr sz="4400" spc="-55" dirty="0">
                <a:latin typeface="Sitka Text"/>
                <a:cs typeface="Sitka Text"/>
              </a:rPr>
              <a:t>p</a:t>
            </a:r>
            <a:r>
              <a:rPr sz="4400" spc="-55" dirty="0"/>
              <a:t>ac</a:t>
            </a:r>
            <a:r>
              <a:rPr sz="4400" spc="-55" dirty="0">
                <a:latin typeface="Sitka Text"/>
                <a:cs typeface="Sitka Text"/>
              </a:rPr>
              <a:t>t</a:t>
            </a:r>
            <a:endParaRPr sz="4400" dirty="0">
              <a:latin typeface="Sitka Text"/>
              <a:cs typeface="Sitka Tex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p:nvPr/>
        </p:nvSpPr>
        <p:spPr>
          <a:xfrm>
            <a:off x="53201" y="1371600"/>
            <a:ext cx="8226725" cy="10384638"/>
          </a:xfrm>
          <a:prstGeom prst="rect">
            <a:avLst/>
          </a:prstGeom>
        </p:spPr>
        <p:txBody>
          <a:bodyPr vert="horz" wrap="square" lIns="0" tIns="16510" rIns="0" bIns="0" rtlCol="0">
            <a:spAutoFit/>
          </a:bodyPr>
          <a:lstStyle/>
          <a:p>
            <a:r>
              <a:rPr lang="en-US" sz="2400" b="1" dirty="0">
                <a:effectLst/>
              </a:rPr>
              <a:t>Conclusion</a:t>
            </a:r>
            <a:br>
              <a:rPr lang="en-US" sz="2400" b="1" dirty="0">
                <a:effectLst/>
              </a:rPr>
            </a:br>
            <a:endParaRPr lang="en-US" sz="2400" b="1" dirty="0"/>
          </a:p>
          <a:p>
            <a:pPr>
              <a:buFont typeface="Arial" panose="020B0604020202020204" pitchFamily="34" charset="0"/>
              <a:buChar char="•"/>
            </a:pPr>
            <a:r>
              <a:rPr lang="en-US" sz="2400" dirty="0">
                <a:effectLst/>
              </a:rPr>
              <a:t>Twitter Heron is a powerful stream processing</a:t>
            </a:r>
            <a:br>
              <a:rPr lang="en-US" sz="2400" dirty="0">
                <a:effectLst/>
              </a:rPr>
            </a:br>
            <a:r>
              <a:rPr lang="en-US" sz="2400" dirty="0">
                <a:effectLst/>
              </a:rPr>
              <a:t> system designed to handle large-scale data</a:t>
            </a:r>
            <a:br>
              <a:rPr lang="en-US" sz="2400" dirty="0">
                <a:effectLst/>
              </a:rPr>
            </a:br>
            <a:r>
              <a:rPr lang="en-US" sz="2400" dirty="0">
                <a:effectLst/>
              </a:rPr>
              <a:t> processing.</a:t>
            </a:r>
            <a:br>
              <a:rPr lang="en-US" sz="2400" dirty="0">
                <a:effectLst/>
              </a:rPr>
            </a:br>
            <a:endParaRPr lang="en-US" sz="2400" dirty="0">
              <a:effectLst/>
            </a:endParaRPr>
          </a:p>
          <a:p>
            <a:pPr>
              <a:buFont typeface="Arial" panose="020B0604020202020204" pitchFamily="34" charset="0"/>
              <a:buChar char="•"/>
            </a:pPr>
            <a:r>
              <a:rPr lang="en-US" sz="2400" dirty="0">
                <a:effectLst/>
              </a:rPr>
              <a:t>Its architecture is based on the concept of topology </a:t>
            </a:r>
            <a:br>
              <a:rPr lang="en-US" sz="2400" dirty="0">
                <a:effectLst/>
              </a:rPr>
            </a:br>
            <a:r>
              <a:rPr lang="en-US" sz="2400" dirty="0">
                <a:effectLst/>
              </a:rPr>
              <a:t>and provides fault tolerance and scalability.</a:t>
            </a:r>
            <a:br>
              <a:rPr lang="en-US" sz="2400" dirty="0">
                <a:effectLst/>
              </a:rPr>
            </a:br>
            <a:endParaRPr lang="en-US" sz="2400" dirty="0">
              <a:effectLst/>
            </a:endParaRPr>
          </a:p>
          <a:p>
            <a:pPr>
              <a:buFont typeface="Arial" panose="020B0604020202020204" pitchFamily="34" charset="0"/>
              <a:buChar char="•"/>
            </a:pPr>
            <a:r>
              <a:rPr lang="en-US" sz="2400" dirty="0">
                <a:effectLst/>
              </a:rPr>
              <a:t>Key features of Heron include high throughput, low latency, and support for multiple programming languages.</a:t>
            </a:r>
          </a:p>
          <a:p>
            <a:pPr>
              <a:buFont typeface="Arial" panose="020B0604020202020204" pitchFamily="34" charset="0"/>
              <a:buChar char="•"/>
            </a:pPr>
            <a:r>
              <a:rPr lang="en-US" sz="2400" dirty="0">
                <a:effectLst/>
              </a:rPr>
              <a:t>Heron has had a significant impact on Twitter's ability to process and analyze real-time data.</a:t>
            </a:r>
            <a:br>
              <a:rPr lang="en-US" sz="2400" dirty="0">
                <a:effectLst/>
              </a:rPr>
            </a:br>
            <a:endParaRPr lang="en-US" sz="2400" dirty="0">
              <a:effectLst/>
            </a:endParaRPr>
          </a:p>
          <a:p>
            <a:r>
              <a:rPr lang="en-US" sz="2400" b="1" dirty="0">
                <a:effectLst/>
              </a:rPr>
              <a:t>The Future of Stream Processing</a:t>
            </a:r>
            <a:br>
              <a:rPr lang="en-US" sz="2400" b="1" dirty="0">
                <a:effectLst/>
              </a:rPr>
            </a:br>
            <a:endParaRPr lang="en-US" sz="2400" b="1" dirty="0"/>
          </a:p>
          <a:p>
            <a:pPr>
              <a:buFont typeface="Arial" panose="020B0604020202020204" pitchFamily="34" charset="0"/>
              <a:buChar char="•"/>
            </a:pPr>
            <a:r>
              <a:rPr lang="en-US" sz="2400" dirty="0">
                <a:effectLst/>
              </a:rPr>
              <a:t>As the volume and velocity of data continue to increase, the demand for stream processing technologies like Heron will only grow.</a:t>
            </a:r>
            <a:br>
              <a:rPr lang="en-US" sz="2400" dirty="0">
                <a:effectLst/>
              </a:rPr>
            </a:br>
            <a:endParaRPr lang="en-US" sz="2400" dirty="0">
              <a:effectLst/>
            </a:endParaRPr>
          </a:p>
          <a:p>
            <a:pPr>
              <a:buFont typeface="Arial" panose="020B0604020202020204" pitchFamily="34" charset="0"/>
              <a:buChar char="•"/>
            </a:pPr>
            <a:r>
              <a:rPr lang="en-US" sz="2400" dirty="0">
                <a:effectLst/>
              </a:rPr>
              <a:t>The future of stream processing lies in the development of more efficient and scalable systems that can handle even larger data streams.</a:t>
            </a:r>
            <a:br>
              <a:rPr lang="en-US" sz="2400" dirty="0">
                <a:effectLst/>
              </a:rPr>
            </a:br>
            <a:endParaRPr lang="en-US" sz="2400" dirty="0">
              <a:effectLst/>
            </a:endParaRPr>
          </a:p>
          <a:p>
            <a:pPr>
              <a:buFont typeface="Arial" panose="020B0604020202020204" pitchFamily="34" charset="0"/>
              <a:buChar char="•"/>
            </a:pPr>
            <a:r>
              <a:rPr lang="en-US" sz="2400" dirty="0">
                <a:effectLst/>
              </a:rPr>
              <a:t>In the coming years, we can expect to see advancements in areas such as real-time analytics, machine learning, and event-driven architectures.</a:t>
            </a:r>
          </a:p>
          <a:p>
            <a:pPr marL="236854" marR="462915" indent="-149860">
              <a:lnSpc>
                <a:spcPct val="109200"/>
              </a:lnSpc>
              <a:spcBef>
                <a:spcPts val="130"/>
              </a:spcBef>
              <a:buSzPct val="88000"/>
              <a:buFont typeface="Trajan Pro"/>
              <a:buChar char="•"/>
              <a:tabLst>
                <a:tab pos="236854" algn="l"/>
              </a:tabLst>
            </a:pPr>
            <a:endParaRPr sz="2400" dirty="0">
              <a:latin typeface="Trajan Pro"/>
              <a:cs typeface="Trajan Pro"/>
            </a:endParaRPr>
          </a:p>
        </p:txBody>
      </p:sp>
      <p:sp>
        <p:nvSpPr>
          <p:cNvPr id="6" name="Title 5">
            <a:extLst>
              <a:ext uri="{FF2B5EF4-FFF2-40B4-BE49-F238E27FC236}">
                <a16:creationId xmlns:a16="http://schemas.microsoft.com/office/drawing/2014/main" id="{EE504557-9629-6843-30D2-A19FA7674BE7}"/>
              </a:ext>
            </a:extLst>
          </p:cNvPr>
          <p:cNvSpPr>
            <a:spLocks noGrp="1"/>
          </p:cNvSpPr>
          <p:nvPr>
            <p:ph type="title"/>
          </p:nvPr>
        </p:nvSpPr>
        <p:spPr>
          <a:xfrm>
            <a:off x="53201" y="-114303"/>
            <a:ext cx="6135679" cy="1485903"/>
          </a:xfrm>
        </p:spPr>
        <p:txBody>
          <a:bodyPr>
            <a:normAutofit/>
          </a:bodyPr>
          <a:lstStyle/>
          <a:p>
            <a:r>
              <a:rPr lang="en-US" sz="4000" dirty="0"/>
              <a:t>Conclusions and Future Work</a:t>
            </a:r>
          </a:p>
        </p:txBody>
      </p:sp>
      <p:pic>
        <p:nvPicPr>
          <p:cNvPr id="10" name="Picture 9" descr="A diagram of a mountain peak&#10;&#10;Description automatically generated">
            <a:extLst>
              <a:ext uri="{FF2B5EF4-FFF2-40B4-BE49-F238E27FC236}">
                <a16:creationId xmlns:a16="http://schemas.microsoft.com/office/drawing/2014/main" id="{71B3F178-03F7-9B27-197D-29B1ECD3C428}"/>
              </a:ext>
            </a:extLst>
          </p:cNvPr>
          <p:cNvPicPr>
            <a:picLocks noChangeAspect="1"/>
          </p:cNvPicPr>
          <p:nvPr/>
        </p:nvPicPr>
        <p:blipFill rotWithShape="1">
          <a:blip r:embed="rId2">
            <a:extLst>
              <a:ext uri="{28A0092B-C50C-407E-A947-70E740481C1C}">
                <a14:useLocalDpi xmlns:a14="http://schemas.microsoft.com/office/drawing/2010/main" val="0"/>
              </a:ext>
            </a:extLst>
          </a:blip>
          <a:srcRect l="5470" t="14173" r="3124" b="19685"/>
          <a:stretch/>
        </p:blipFill>
        <p:spPr>
          <a:xfrm>
            <a:off x="6705316" y="-2875"/>
            <a:ext cx="5486684" cy="4094664"/>
          </a:xfrm>
          <a:prstGeom prst="rect">
            <a:avLst/>
          </a:prstGeom>
        </p:spPr>
      </p:pic>
      <p:pic>
        <p:nvPicPr>
          <p:cNvPr id="12" name="Picture 11" descr="A blue and black icons&#10;&#10;Description automatically generated">
            <a:extLst>
              <a:ext uri="{FF2B5EF4-FFF2-40B4-BE49-F238E27FC236}">
                <a16:creationId xmlns:a16="http://schemas.microsoft.com/office/drawing/2014/main" id="{9E0CEE09-4ACC-BC6C-F63D-6D9C7E077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0400" y="5577692"/>
            <a:ext cx="4061600" cy="43911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3400" y="591969"/>
            <a:ext cx="11315700" cy="673771"/>
          </a:xfrm>
          <a:prstGeom prst="rect">
            <a:avLst/>
          </a:prstGeom>
        </p:spPr>
        <p:txBody>
          <a:bodyPr vert="horz" wrap="square" lIns="0" tIns="118615" rIns="0" bIns="0" rtlCol="0">
            <a:spAutoFit/>
          </a:bodyPr>
          <a:lstStyle/>
          <a:p>
            <a:pPr marL="256540">
              <a:lnSpc>
                <a:spcPct val="100000"/>
              </a:lnSpc>
              <a:spcBef>
                <a:spcPts val="110"/>
              </a:spcBef>
            </a:pPr>
            <a:r>
              <a:rPr lang="en-US" sz="3600" b="1" u="sng" dirty="0">
                <a:latin typeface="Charm" pitchFamily="2" charset="-34"/>
                <a:cs typeface="Charm" pitchFamily="2" charset="-34"/>
              </a:rPr>
              <a:t>Introduction</a:t>
            </a:r>
            <a:endParaRPr sz="3600" b="1" u="sng" dirty="0">
              <a:latin typeface="Charm" pitchFamily="2" charset="-34"/>
              <a:cs typeface="Charm" pitchFamily="2" charset="-34"/>
            </a:endParaRPr>
          </a:p>
        </p:txBody>
      </p:sp>
      <p:graphicFrame>
        <p:nvGraphicFramePr>
          <p:cNvPr id="7" name="object 3">
            <a:extLst>
              <a:ext uri="{FF2B5EF4-FFF2-40B4-BE49-F238E27FC236}">
                <a16:creationId xmlns:a16="http://schemas.microsoft.com/office/drawing/2014/main" id="{6205C326-8E98-6502-9BB7-0712AFEE5257}"/>
              </a:ext>
            </a:extLst>
          </p:cNvPr>
          <p:cNvGraphicFramePr/>
          <p:nvPr>
            <p:extLst>
              <p:ext uri="{D42A27DB-BD31-4B8C-83A1-F6EECF244321}">
                <p14:modId xmlns:p14="http://schemas.microsoft.com/office/powerpoint/2010/main" val="3019825869"/>
              </p:ext>
            </p:extLst>
          </p:nvPr>
        </p:nvGraphicFramePr>
        <p:xfrm>
          <a:off x="342900" y="1447800"/>
          <a:ext cx="11506200" cy="891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66576" y="590790"/>
            <a:ext cx="5075990" cy="729308"/>
          </a:xfrm>
          <a:prstGeom prst="rect">
            <a:avLst/>
          </a:prstGeom>
        </p:spPr>
        <p:txBody>
          <a:bodyPr vert="horz" wrap="square" lIns="0" tIns="112655" rIns="0" bIns="0" rtlCol="0">
            <a:spAutoFit/>
          </a:bodyPr>
          <a:lstStyle/>
          <a:p>
            <a:pPr marL="256540">
              <a:lnSpc>
                <a:spcPct val="100000"/>
              </a:lnSpc>
              <a:spcBef>
                <a:spcPts val="125"/>
              </a:spcBef>
            </a:pPr>
            <a:r>
              <a:rPr lang="en-US" sz="4000" b="1" u="sng" dirty="0">
                <a:latin typeface="Charm" pitchFamily="2" charset="-34"/>
                <a:cs typeface="Charm" pitchFamily="2" charset="-34"/>
              </a:rPr>
              <a:t>Background</a:t>
            </a:r>
            <a:endParaRPr sz="4000" b="1" u="sng" dirty="0">
              <a:latin typeface="Charm" pitchFamily="2" charset="-34"/>
              <a:cs typeface="Charm" pitchFamily="2" charset="-34"/>
            </a:endParaRPr>
          </a:p>
        </p:txBody>
      </p:sp>
      <p:pic>
        <p:nvPicPr>
          <p:cNvPr id="4" name="object 4"/>
          <p:cNvPicPr/>
          <p:nvPr/>
        </p:nvPicPr>
        <p:blipFill>
          <a:blip r:embed="rId2" cstate="print"/>
          <a:stretch>
            <a:fillRect/>
          </a:stretch>
        </p:blipFill>
        <p:spPr>
          <a:xfrm>
            <a:off x="470357" y="1524000"/>
            <a:ext cx="5353049" cy="2819400"/>
          </a:xfrm>
          <a:prstGeom prst="rect">
            <a:avLst/>
          </a:prstGeom>
        </p:spPr>
      </p:pic>
      <p:sp>
        <p:nvSpPr>
          <p:cNvPr id="5" name="object 5"/>
          <p:cNvSpPr txBox="1"/>
          <p:nvPr/>
        </p:nvSpPr>
        <p:spPr>
          <a:xfrm>
            <a:off x="544551" y="5715000"/>
            <a:ext cx="11102898" cy="3013197"/>
          </a:xfrm>
          <a:prstGeom prst="rect">
            <a:avLst/>
          </a:prstGeom>
        </p:spPr>
        <p:txBody>
          <a:bodyPr vert="horz" wrap="square" lIns="0" tIns="119380" rIns="0" bIns="0" rtlCol="0">
            <a:spAutoFit/>
          </a:bodyPr>
          <a:lstStyle/>
          <a:p>
            <a:pPr marL="0" indent="0">
              <a:lnSpc>
                <a:spcPct val="107000"/>
              </a:lnSpc>
              <a:spcBef>
                <a:spcPts val="0"/>
              </a:spcBef>
              <a:buSzPts val="1000"/>
              <a:buNone/>
              <a:tabLst>
                <a:tab pos="457200" algn="l"/>
              </a:tabLst>
            </a:pPr>
            <a:r>
              <a:rPr lang="en-US" sz="2800" b="1" kern="100" dirty="0">
                <a:effectLst/>
                <a:latin typeface="Times New Roman" panose="02020603050405020304" pitchFamily="18" charset="0"/>
                <a:ea typeface="Calibri" panose="020F0502020204030204" pitchFamily="34" charset="0"/>
                <a:cs typeface="Times New Roman" panose="02020603050405020304" pitchFamily="18" charset="0"/>
              </a:rPr>
              <a:t>Challenges with Existing Solution (Storm)</a:t>
            </a:r>
            <a:endParaRPr lang="en-US" sz="2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R="0" lvl="1">
              <a:lnSpc>
                <a:spcPct val="107000"/>
              </a:lnSpc>
              <a:spcBef>
                <a:spcPts val="0"/>
              </a:spcBef>
              <a:spcAft>
                <a:spcPts val="800"/>
              </a:spcAft>
              <a:buSzPts val="1000"/>
              <a:tabLst>
                <a:tab pos="914400" algn="l"/>
              </a:tabLst>
            </a:pPr>
            <a:endParaRPr lang="en-US" sz="24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Scalability issues due to increasing scale.</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Debugging challenges caused by bundling multiple components into one process.</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Inefficiencies in resource allocation and scalability limitations.</a:t>
            </a:r>
          </a:p>
          <a:p>
            <a:pPr marL="742950" marR="0" lvl="1" indent="-285750">
              <a:lnSpc>
                <a:spcPct val="107000"/>
              </a:lnSpc>
              <a:spcBef>
                <a:spcPts val="0"/>
              </a:spcBef>
              <a:spcAft>
                <a:spcPts val="800"/>
              </a:spcAft>
              <a:buSzPts val="1000"/>
              <a:buFont typeface="Symbol" panose="05050102010706020507" pitchFamily="18" charset="2"/>
              <a:buChar char=""/>
              <a:tabLst>
                <a:tab pos="9144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Cumbersome manual provisioning and decommissioning of resources</a:t>
            </a:r>
            <a:r>
              <a:rPr sz="2800" b="0" spc="-10" dirty="0">
                <a:solidFill>
                  <a:srgbClr val="BEE7FF"/>
                </a:solidFill>
                <a:latin typeface="Ryo Clean PlusN M"/>
                <a:cs typeface="Ryo Clean PlusN M"/>
              </a:rPr>
              <a:t>.</a:t>
            </a:r>
            <a:endParaRPr sz="2400" dirty="0">
              <a:latin typeface="Ryo Clean PlusN M"/>
              <a:cs typeface="Ryo Clean PlusN M"/>
            </a:endParaRPr>
          </a:p>
        </p:txBody>
      </p:sp>
      <p:pic>
        <p:nvPicPr>
          <p:cNvPr id="1028" name="Picture 4" descr="The Twitter bird has a name: Larry">
            <a:extLst>
              <a:ext uri="{FF2B5EF4-FFF2-40B4-BE49-F238E27FC236}">
                <a16:creationId xmlns:a16="http://schemas.microsoft.com/office/drawing/2014/main" id="{33E9FADF-C3EB-3579-0A45-E044EDDDC9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93685" y="883231"/>
            <a:ext cx="5527958" cy="41459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33000" r="-33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685800" y="531653"/>
            <a:ext cx="4622750" cy="630942"/>
          </a:xfrm>
          <a:prstGeom prst="rect">
            <a:avLst/>
          </a:prstGeom>
        </p:spPr>
        <p:txBody>
          <a:bodyPr vert="horz" wrap="square" lIns="0" tIns="15240" rIns="0" bIns="0" rtlCol="0">
            <a:spAutoFit/>
          </a:bodyPr>
          <a:lstStyle/>
          <a:p>
            <a:pPr marL="12700">
              <a:lnSpc>
                <a:spcPct val="100000"/>
              </a:lnSpc>
              <a:spcBef>
                <a:spcPts val="120"/>
              </a:spcBef>
            </a:pPr>
            <a:r>
              <a:rPr sz="4000" b="1" u="sng" spc="-65" dirty="0">
                <a:latin typeface="Charm" pitchFamily="2" charset="-34"/>
                <a:cs typeface="Charm" pitchFamily="2" charset="-34"/>
              </a:rPr>
              <a:t>S</a:t>
            </a:r>
            <a:r>
              <a:rPr sz="3600" b="1" u="sng" spc="-65" dirty="0">
                <a:latin typeface="Charm" pitchFamily="2" charset="-34"/>
                <a:cs typeface="Charm" pitchFamily="2" charset="-34"/>
              </a:rPr>
              <a:t>t</a:t>
            </a:r>
            <a:r>
              <a:rPr sz="4000" b="1" u="sng" spc="-65" dirty="0">
                <a:latin typeface="Charm" pitchFamily="2" charset="-34"/>
                <a:cs typeface="Charm" pitchFamily="2" charset="-34"/>
              </a:rPr>
              <a:t>o</a:t>
            </a:r>
            <a:r>
              <a:rPr sz="3600" b="1" u="sng" spc="-65" dirty="0">
                <a:latin typeface="Charm" pitchFamily="2" charset="-34"/>
                <a:cs typeface="Charm" pitchFamily="2" charset="-34"/>
              </a:rPr>
              <a:t>r</a:t>
            </a:r>
            <a:r>
              <a:rPr sz="4000" b="1" u="sng" spc="-65" dirty="0">
                <a:latin typeface="Charm" pitchFamily="2" charset="-34"/>
                <a:cs typeface="Charm" pitchFamily="2" charset="-34"/>
              </a:rPr>
              <a:t>m</a:t>
            </a:r>
            <a:r>
              <a:rPr sz="4000" b="1" u="sng" spc="-190" dirty="0">
                <a:latin typeface="Charm" pitchFamily="2" charset="-34"/>
                <a:cs typeface="Charm" pitchFamily="2" charset="-34"/>
              </a:rPr>
              <a:t> </a:t>
            </a:r>
            <a:r>
              <a:rPr sz="4000" b="1" u="sng" spc="-55" dirty="0">
                <a:latin typeface="Charm" pitchFamily="2" charset="-34"/>
                <a:cs typeface="Charm" pitchFamily="2" charset="-34"/>
              </a:rPr>
              <a:t>Backg</a:t>
            </a:r>
            <a:r>
              <a:rPr sz="3600" b="1" u="sng" spc="-55" dirty="0">
                <a:latin typeface="Charm" pitchFamily="2" charset="-34"/>
                <a:cs typeface="Charm" pitchFamily="2" charset="-34"/>
              </a:rPr>
              <a:t>r</a:t>
            </a:r>
            <a:r>
              <a:rPr sz="4000" b="1" u="sng" spc="-55" dirty="0">
                <a:latin typeface="Charm" pitchFamily="2" charset="-34"/>
                <a:cs typeface="Charm" pitchFamily="2" charset="-34"/>
              </a:rPr>
              <a:t>o</a:t>
            </a:r>
            <a:r>
              <a:rPr sz="3600" b="1" u="sng" spc="-55" dirty="0">
                <a:latin typeface="Charm" pitchFamily="2" charset="-34"/>
                <a:cs typeface="Charm" pitchFamily="2" charset="-34"/>
              </a:rPr>
              <a:t>u</a:t>
            </a:r>
            <a:r>
              <a:rPr sz="4000" b="1" u="sng" spc="-55" dirty="0">
                <a:latin typeface="Charm" pitchFamily="2" charset="-34"/>
                <a:cs typeface="Charm" pitchFamily="2" charset="-34"/>
              </a:rPr>
              <a:t>nd</a:t>
            </a:r>
            <a:endParaRPr sz="4000" b="1" u="sng" dirty="0">
              <a:latin typeface="Charm" pitchFamily="2" charset="-34"/>
              <a:cs typeface="Charm" pitchFamily="2" charset="-34"/>
            </a:endParaRPr>
          </a:p>
        </p:txBody>
      </p:sp>
      <p:sp>
        <p:nvSpPr>
          <p:cNvPr id="3" name="object 3"/>
          <p:cNvSpPr txBox="1"/>
          <p:nvPr/>
        </p:nvSpPr>
        <p:spPr>
          <a:xfrm>
            <a:off x="389773" y="1447800"/>
            <a:ext cx="11779223" cy="7841761"/>
          </a:xfrm>
          <a:prstGeom prst="rect">
            <a:avLst/>
          </a:prstGeom>
        </p:spPr>
        <p:txBody>
          <a:bodyPr vert="horz" wrap="square" lIns="0" tIns="14604" rIns="0" bIns="0" rtlCol="0">
            <a:spAutoFit/>
          </a:bodyPr>
          <a:lstStyle/>
          <a:p>
            <a:pPr marL="12700" marR="113030">
              <a:lnSpc>
                <a:spcPct val="109800"/>
              </a:lnSpc>
              <a:spcBef>
                <a:spcPts val="114"/>
              </a:spcBef>
            </a:pPr>
            <a:r>
              <a:rPr sz="2400" spc="-30" dirty="0">
                <a:cs typeface="Arial"/>
              </a:rPr>
              <a:t>Storm</a:t>
            </a:r>
            <a:r>
              <a:rPr sz="2400" spc="-45" dirty="0">
                <a:cs typeface="Arial"/>
              </a:rPr>
              <a:t> </a:t>
            </a:r>
            <a:r>
              <a:rPr sz="2400" dirty="0">
                <a:cs typeface="Arial"/>
              </a:rPr>
              <a:t>is</a:t>
            </a:r>
            <a:r>
              <a:rPr sz="2400" spc="-20" dirty="0">
                <a:cs typeface="Arial"/>
              </a:rPr>
              <a:t> </a:t>
            </a:r>
            <a:r>
              <a:rPr sz="2400" spc="-105" dirty="0">
                <a:cs typeface="Arial"/>
              </a:rPr>
              <a:t>a</a:t>
            </a:r>
            <a:r>
              <a:rPr sz="2400" spc="-45" dirty="0">
                <a:cs typeface="Arial"/>
              </a:rPr>
              <a:t> </a:t>
            </a:r>
            <a:r>
              <a:rPr sz="2400" spc="-10" dirty="0">
                <a:cs typeface="Arial"/>
              </a:rPr>
              <a:t>distributed</a:t>
            </a:r>
            <a:r>
              <a:rPr sz="2400" spc="-45" dirty="0">
                <a:cs typeface="Arial"/>
              </a:rPr>
              <a:t> </a:t>
            </a:r>
            <a:r>
              <a:rPr sz="2400" spc="-40" dirty="0">
                <a:cs typeface="Arial"/>
              </a:rPr>
              <a:t>real</a:t>
            </a:r>
            <a:r>
              <a:rPr sz="2400" spc="-40" dirty="0">
                <a:cs typeface="Sylfaen"/>
              </a:rPr>
              <a:t>-</a:t>
            </a:r>
            <a:r>
              <a:rPr sz="2400" spc="-20" dirty="0">
                <a:cs typeface="Arial"/>
              </a:rPr>
              <a:t>time</a:t>
            </a:r>
            <a:r>
              <a:rPr sz="2400" spc="-45" dirty="0">
                <a:cs typeface="Arial"/>
              </a:rPr>
              <a:t> </a:t>
            </a:r>
            <a:r>
              <a:rPr sz="2400" spc="-20" dirty="0">
                <a:cs typeface="Arial"/>
              </a:rPr>
              <a:t>computation</a:t>
            </a:r>
            <a:r>
              <a:rPr sz="2400" spc="-45" dirty="0">
                <a:cs typeface="Arial"/>
              </a:rPr>
              <a:t> </a:t>
            </a:r>
            <a:r>
              <a:rPr sz="2400" spc="-30" dirty="0">
                <a:cs typeface="Arial"/>
              </a:rPr>
              <a:t>system</a:t>
            </a:r>
            <a:r>
              <a:rPr sz="2400" spc="-45" dirty="0">
                <a:cs typeface="Arial"/>
              </a:rPr>
              <a:t> </a:t>
            </a:r>
            <a:r>
              <a:rPr sz="2400" spc="-40" dirty="0">
                <a:cs typeface="Arial"/>
              </a:rPr>
              <a:t>designed</a:t>
            </a:r>
            <a:r>
              <a:rPr sz="2400" spc="-70" dirty="0">
                <a:cs typeface="Arial"/>
              </a:rPr>
              <a:t> </a:t>
            </a:r>
            <a:r>
              <a:rPr sz="2400" dirty="0">
                <a:cs typeface="Arial"/>
              </a:rPr>
              <a:t>to</a:t>
            </a:r>
            <a:r>
              <a:rPr sz="2400" spc="-45" dirty="0">
                <a:cs typeface="Arial"/>
              </a:rPr>
              <a:t> </a:t>
            </a:r>
            <a:r>
              <a:rPr sz="2400" spc="-20" dirty="0">
                <a:cs typeface="Arial"/>
              </a:rPr>
              <a:t>process </a:t>
            </a:r>
            <a:r>
              <a:rPr sz="2400" spc="-40" dirty="0">
                <a:cs typeface="Arial"/>
              </a:rPr>
              <a:t>large</a:t>
            </a:r>
            <a:r>
              <a:rPr sz="2400" spc="-45" dirty="0">
                <a:cs typeface="Arial"/>
              </a:rPr>
              <a:t> </a:t>
            </a:r>
            <a:r>
              <a:rPr sz="2400" spc="-30" dirty="0">
                <a:cs typeface="Arial"/>
              </a:rPr>
              <a:t>streams</a:t>
            </a:r>
            <a:r>
              <a:rPr sz="2400" spc="-20" dirty="0">
                <a:cs typeface="Arial"/>
              </a:rPr>
              <a:t> </a:t>
            </a:r>
            <a:r>
              <a:rPr sz="2400" spc="-25" dirty="0">
                <a:cs typeface="Arial"/>
              </a:rPr>
              <a:t>of</a:t>
            </a:r>
            <a:r>
              <a:rPr sz="2400" spc="-65" dirty="0">
                <a:cs typeface="Arial"/>
              </a:rPr>
              <a:t> </a:t>
            </a:r>
            <a:r>
              <a:rPr sz="2400" spc="-45" dirty="0">
                <a:cs typeface="Arial"/>
              </a:rPr>
              <a:t>data </a:t>
            </a:r>
            <a:r>
              <a:rPr sz="2400" spc="-30" dirty="0">
                <a:cs typeface="Arial"/>
              </a:rPr>
              <a:t>in</a:t>
            </a:r>
            <a:r>
              <a:rPr sz="2400" spc="-45" dirty="0">
                <a:cs typeface="Arial"/>
              </a:rPr>
              <a:t> </a:t>
            </a:r>
            <a:r>
              <a:rPr sz="2400" spc="-40" dirty="0">
                <a:cs typeface="Arial"/>
              </a:rPr>
              <a:t>real</a:t>
            </a:r>
            <a:r>
              <a:rPr sz="2400" spc="-40" dirty="0">
                <a:cs typeface="Sylfaen"/>
              </a:rPr>
              <a:t>-</a:t>
            </a:r>
            <a:r>
              <a:rPr sz="2400" spc="-10" dirty="0">
                <a:cs typeface="Arial"/>
              </a:rPr>
              <a:t>time</a:t>
            </a:r>
            <a:r>
              <a:rPr sz="2400" spc="-10" dirty="0">
                <a:cs typeface="Sylfaen"/>
              </a:rPr>
              <a:t>.</a:t>
            </a:r>
            <a:r>
              <a:rPr sz="2400" spc="-5" dirty="0">
                <a:cs typeface="Sylfaen"/>
              </a:rPr>
              <a:t> </a:t>
            </a:r>
            <a:r>
              <a:rPr sz="2400" dirty="0">
                <a:cs typeface="Arial"/>
              </a:rPr>
              <a:t>It</a:t>
            </a:r>
            <a:r>
              <a:rPr sz="2400" spc="-20" dirty="0">
                <a:cs typeface="Arial"/>
              </a:rPr>
              <a:t> </a:t>
            </a:r>
            <a:r>
              <a:rPr sz="2400" dirty="0">
                <a:cs typeface="Arial"/>
              </a:rPr>
              <a:t>is</a:t>
            </a:r>
            <a:r>
              <a:rPr sz="2400" spc="-20" dirty="0">
                <a:cs typeface="Arial"/>
              </a:rPr>
              <a:t> used </a:t>
            </a:r>
            <a:r>
              <a:rPr sz="2400" spc="-10" dirty="0">
                <a:cs typeface="Arial"/>
              </a:rPr>
              <a:t>for</a:t>
            </a:r>
            <a:r>
              <a:rPr sz="2400" spc="-65" dirty="0">
                <a:cs typeface="Arial"/>
              </a:rPr>
              <a:t> </a:t>
            </a:r>
            <a:r>
              <a:rPr sz="2400" spc="-25" dirty="0">
                <a:cs typeface="Arial"/>
              </a:rPr>
              <a:t>tasks</a:t>
            </a:r>
            <a:r>
              <a:rPr sz="2400" spc="-15" dirty="0">
                <a:cs typeface="Arial"/>
              </a:rPr>
              <a:t> </a:t>
            </a:r>
            <a:r>
              <a:rPr sz="2400" spc="-20" dirty="0">
                <a:cs typeface="Arial"/>
              </a:rPr>
              <a:t>such</a:t>
            </a:r>
            <a:r>
              <a:rPr sz="2400" spc="-40" dirty="0">
                <a:cs typeface="Arial"/>
              </a:rPr>
              <a:t> </a:t>
            </a:r>
            <a:r>
              <a:rPr sz="2400" spc="-65" dirty="0">
                <a:cs typeface="Arial"/>
              </a:rPr>
              <a:t>as</a:t>
            </a:r>
            <a:r>
              <a:rPr sz="2400" spc="-15" dirty="0">
                <a:cs typeface="Arial"/>
              </a:rPr>
              <a:t> </a:t>
            </a:r>
            <a:r>
              <a:rPr sz="2400" spc="-40" dirty="0">
                <a:cs typeface="Arial"/>
              </a:rPr>
              <a:t>real</a:t>
            </a:r>
            <a:r>
              <a:rPr sz="2400" spc="-40" dirty="0">
                <a:cs typeface="Sylfaen"/>
              </a:rPr>
              <a:t>-</a:t>
            </a:r>
            <a:r>
              <a:rPr sz="2400" spc="-20" dirty="0">
                <a:cs typeface="Arial"/>
              </a:rPr>
              <a:t>time</a:t>
            </a:r>
            <a:r>
              <a:rPr sz="2400" spc="-35" dirty="0">
                <a:cs typeface="Arial"/>
              </a:rPr>
              <a:t> </a:t>
            </a:r>
            <a:r>
              <a:rPr sz="2400" spc="-25" dirty="0">
                <a:cs typeface="Arial"/>
              </a:rPr>
              <a:t>analytics</a:t>
            </a:r>
            <a:r>
              <a:rPr sz="2400" spc="-25" dirty="0">
                <a:cs typeface="Sylfaen"/>
              </a:rPr>
              <a:t>,</a:t>
            </a:r>
            <a:r>
              <a:rPr sz="2400" spc="-5" dirty="0">
                <a:cs typeface="Sylfaen"/>
              </a:rPr>
              <a:t> </a:t>
            </a:r>
            <a:r>
              <a:rPr sz="2400" spc="-55" dirty="0">
                <a:cs typeface="Arial"/>
              </a:rPr>
              <a:t>machine</a:t>
            </a:r>
            <a:r>
              <a:rPr sz="2400" spc="-40" dirty="0">
                <a:cs typeface="Arial"/>
              </a:rPr>
              <a:t> </a:t>
            </a:r>
            <a:r>
              <a:rPr sz="2400" spc="-30" dirty="0">
                <a:cs typeface="Arial"/>
              </a:rPr>
              <a:t>learning</a:t>
            </a:r>
            <a:r>
              <a:rPr sz="2400" spc="-30" dirty="0">
                <a:cs typeface="Sylfaen"/>
              </a:rPr>
              <a:t>,</a:t>
            </a:r>
            <a:r>
              <a:rPr sz="2400" dirty="0">
                <a:cs typeface="Sylfaen"/>
              </a:rPr>
              <a:t> </a:t>
            </a:r>
            <a:r>
              <a:rPr sz="2400" spc="-55" dirty="0">
                <a:cs typeface="Arial"/>
              </a:rPr>
              <a:t>and</a:t>
            </a:r>
            <a:r>
              <a:rPr sz="2400" spc="-40" dirty="0">
                <a:cs typeface="Arial"/>
              </a:rPr>
              <a:t> </a:t>
            </a:r>
            <a:r>
              <a:rPr sz="2400" spc="-20" dirty="0">
                <a:cs typeface="Arial"/>
              </a:rPr>
              <a:t>continuous</a:t>
            </a:r>
            <a:r>
              <a:rPr sz="2400" spc="-15" dirty="0">
                <a:cs typeface="Arial"/>
              </a:rPr>
              <a:t> </a:t>
            </a:r>
            <a:r>
              <a:rPr sz="2400" spc="-20" dirty="0">
                <a:cs typeface="Arial"/>
              </a:rPr>
              <a:t>computation</a:t>
            </a:r>
            <a:r>
              <a:rPr sz="2400" spc="-20" dirty="0">
                <a:cs typeface="Sylfaen"/>
              </a:rPr>
              <a:t>.</a:t>
            </a:r>
            <a:r>
              <a:rPr sz="2400" dirty="0">
                <a:cs typeface="Sylfaen"/>
              </a:rPr>
              <a:t> </a:t>
            </a:r>
            <a:r>
              <a:rPr sz="2400" spc="-30" dirty="0">
                <a:cs typeface="Arial"/>
              </a:rPr>
              <a:t>Storm</a:t>
            </a:r>
            <a:r>
              <a:rPr sz="2400" spc="-40" dirty="0">
                <a:cs typeface="Arial"/>
              </a:rPr>
              <a:t> </a:t>
            </a:r>
            <a:r>
              <a:rPr sz="2400" spc="-20" dirty="0">
                <a:cs typeface="Arial"/>
              </a:rPr>
              <a:t>provides</a:t>
            </a:r>
            <a:r>
              <a:rPr sz="2400" spc="-15" dirty="0">
                <a:cs typeface="Arial"/>
              </a:rPr>
              <a:t> </a:t>
            </a:r>
            <a:r>
              <a:rPr sz="2400" spc="-25" dirty="0">
                <a:cs typeface="Arial"/>
              </a:rPr>
              <a:t>scalability</a:t>
            </a:r>
            <a:r>
              <a:rPr sz="2400" spc="-25" dirty="0">
                <a:cs typeface="Sylfaen"/>
              </a:rPr>
              <a:t>,</a:t>
            </a:r>
            <a:r>
              <a:rPr sz="2400" dirty="0">
                <a:cs typeface="Sylfaen"/>
              </a:rPr>
              <a:t> </a:t>
            </a:r>
            <a:r>
              <a:rPr sz="2400" spc="-10" dirty="0">
                <a:cs typeface="Arial"/>
              </a:rPr>
              <a:t>fault</a:t>
            </a:r>
            <a:r>
              <a:rPr sz="2400" spc="-10" dirty="0">
                <a:cs typeface="Sylfaen"/>
              </a:rPr>
              <a:t>- </a:t>
            </a:r>
            <a:r>
              <a:rPr sz="2400" spc="-30" dirty="0">
                <a:cs typeface="Arial"/>
              </a:rPr>
              <a:t>tolerance</a:t>
            </a:r>
            <a:r>
              <a:rPr sz="2400" spc="-30" dirty="0">
                <a:cs typeface="Sylfaen"/>
              </a:rPr>
              <a:t>,</a:t>
            </a:r>
            <a:r>
              <a:rPr sz="2400" dirty="0">
                <a:cs typeface="Sylfaen"/>
              </a:rPr>
              <a:t> </a:t>
            </a:r>
            <a:r>
              <a:rPr sz="2400" spc="-55" dirty="0">
                <a:cs typeface="Arial"/>
              </a:rPr>
              <a:t>and</a:t>
            </a:r>
            <a:r>
              <a:rPr sz="2400" spc="-35" dirty="0">
                <a:cs typeface="Arial"/>
              </a:rPr>
              <a:t> </a:t>
            </a:r>
            <a:r>
              <a:rPr sz="2400" spc="-45" dirty="0">
                <a:cs typeface="Arial"/>
              </a:rPr>
              <a:t>guarantees</a:t>
            </a:r>
            <a:r>
              <a:rPr sz="2400" spc="-30" dirty="0">
                <a:cs typeface="Arial"/>
              </a:rPr>
              <a:t> </a:t>
            </a:r>
            <a:r>
              <a:rPr sz="2400" spc="-10" dirty="0">
                <a:cs typeface="Arial"/>
              </a:rPr>
              <a:t>that </a:t>
            </a:r>
            <a:r>
              <a:rPr sz="2400" spc="-35" dirty="0">
                <a:cs typeface="Arial"/>
              </a:rPr>
              <a:t>every</a:t>
            </a:r>
            <a:r>
              <a:rPr sz="2400" spc="-25" dirty="0">
                <a:cs typeface="Arial"/>
              </a:rPr>
              <a:t> </a:t>
            </a:r>
            <a:r>
              <a:rPr sz="2400" spc="-60" dirty="0">
                <a:cs typeface="Arial"/>
              </a:rPr>
              <a:t>message </a:t>
            </a:r>
            <a:r>
              <a:rPr sz="2400" dirty="0">
                <a:cs typeface="Arial"/>
              </a:rPr>
              <a:t>will</a:t>
            </a:r>
            <a:r>
              <a:rPr sz="2400" spc="-35" dirty="0">
                <a:cs typeface="Arial"/>
              </a:rPr>
              <a:t> </a:t>
            </a:r>
            <a:r>
              <a:rPr sz="2400" spc="-45" dirty="0">
                <a:cs typeface="Arial"/>
              </a:rPr>
              <a:t>be</a:t>
            </a:r>
            <a:r>
              <a:rPr sz="2400" spc="-35" dirty="0">
                <a:cs typeface="Arial"/>
              </a:rPr>
              <a:t> </a:t>
            </a:r>
            <a:r>
              <a:rPr sz="2400" spc="-25" dirty="0">
                <a:cs typeface="Arial"/>
              </a:rPr>
              <a:t>processed</a:t>
            </a:r>
            <a:r>
              <a:rPr sz="2400" spc="-35" dirty="0">
                <a:cs typeface="Arial"/>
              </a:rPr>
              <a:t> </a:t>
            </a:r>
            <a:r>
              <a:rPr sz="2400" spc="-10" dirty="0">
                <a:cs typeface="Arial"/>
              </a:rPr>
              <a:t>at </a:t>
            </a:r>
            <a:r>
              <a:rPr sz="2400" spc="-25" dirty="0">
                <a:cs typeface="Arial"/>
              </a:rPr>
              <a:t>least</a:t>
            </a:r>
            <a:r>
              <a:rPr sz="2400" spc="-10" dirty="0">
                <a:cs typeface="Arial"/>
              </a:rPr>
              <a:t> </a:t>
            </a:r>
            <a:r>
              <a:rPr sz="2400" spc="-30" dirty="0">
                <a:cs typeface="Arial"/>
              </a:rPr>
              <a:t>once</a:t>
            </a:r>
            <a:r>
              <a:rPr sz="2400" spc="-30" dirty="0">
                <a:cs typeface="Sylfaen"/>
              </a:rPr>
              <a:t>,</a:t>
            </a:r>
            <a:r>
              <a:rPr sz="2400" dirty="0">
                <a:cs typeface="Sylfaen"/>
              </a:rPr>
              <a:t> </a:t>
            </a:r>
            <a:r>
              <a:rPr sz="2400" spc="-55" dirty="0">
                <a:cs typeface="Arial"/>
              </a:rPr>
              <a:t>making</a:t>
            </a:r>
            <a:r>
              <a:rPr sz="2400" spc="-35" dirty="0">
                <a:cs typeface="Arial"/>
              </a:rPr>
              <a:t> </a:t>
            </a:r>
            <a:r>
              <a:rPr sz="2400" dirty="0">
                <a:cs typeface="Arial"/>
              </a:rPr>
              <a:t>it</a:t>
            </a:r>
            <a:r>
              <a:rPr sz="2400" spc="-10" dirty="0">
                <a:cs typeface="Arial"/>
              </a:rPr>
              <a:t> </a:t>
            </a:r>
            <a:r>
              <a:rPr sz="2400" spc="-25" dirty="0">
                <a:cs typeface="Arial"/>
              </a:rPr>
              <a:t>suitable</a:t>
            </a:r>
            <a:r>
              <a:rPr sz="2400" spc="-35" dirty="0">
                <a:cs typeface="Arial"/>
              </a:rPr>
              <a:t> </a:t>
            </a:r>
            <a:r>
              <a:rPr sz="2400" spc="-10" dirty="0">
                <a:cs typeface="Arial"/>
              </a:rPr>
              <a:t>for</a:t>
            </a:r>
            <a:r>
              <a:rPr sz="2400" spc="-45" dirty="0">
                <a:cs typeface="Arial"/>
              </a:rPr>
              <a:t> </a:t>
            </a:r>
            <a:r>
              <a:rPr sz="2400" spc="-30" dirty="0">
                <a:cs typeface="Arial"/>
              </a:rPr>
              <a:t>mission</a:t>
            </a:r>
            <a:r>
              <a:rPr sz="2400" spc="-30" dirty="0">
                <a:cs typeface="Sylfaen"/>
              </a:rPr>
              <a:t>-</a:t>
            </a:r>
            <a:r>
              <a:rPr sz="2400" spc="-10" dirty="0">
                <a:cs typeface="Arial"/>
              </a:rPr>
              <a:t>critical applications</a:t>
            </a:r>
            <a:r>
              <a:rPr sz="2400" spc="-10" dirty="0">
                <a:cs typeface="Sylfaen"/>
              </a:rPr>
              <a:t>.</a:t>
            </a:r>
            <a:endParaRPr sz="2400" dirty="0">
              <a:cs typeface="Sylfaen"/>
            </a:endParaRPr>
          </a:p>
          <a:p>
            <a:pPr marL="12700">
              <a:lnSpc>
                <a:spcPct val="100000"/>
              </a:lnSpc>
              <a:spcBef>
                <a:spcPts val="1345"/>
              </a:spcBef>
            </a:pPr>
            <a:r>
              <a:rPr sz="4000" spc="-30" dirty="0">
                <a:solidFill>
                  <a:schemeClr val="tx2">
                    <a:lumMod val="20000"/>
                    <a:lumOff val="80000"/>
                  </a:schemeClr>
                </a:solidFill>
                <a:latin typeface="Aldhabi" pitchFamily="2" charset="-78"/>
                <a:cs typeface="Aldhabi" pitchFamily="2" charset="-78"/>
              </a:rPr>
              <a:t>Components</a:t>
            </a:r>
            <a:r>
              <a:rPr sz="4000" spc="-85" dirty="0">
                <a:solidFill>
                  <a:schemeClr val="tx2">
                    <a:lumMod val="20000"/>
                    <a:lumOff val="80000"/>
                  </a:schemeClr>
                </a:solidFill>
                <a:latin typeface="Aldhabi" pitchFamily="2" charset="-78"/>
                <a:cs typeface="Aldhabi" pitchFamily="2" charset="-78"/>
              </a:rPr>
              <a:t> </a:t>
            </a:r>
            <a:r>
              <a:rPr sz="4000" dirty="0">
                <a:solidFill>
                  <a:schemeClr val="tx2">
                    <a:lumMod val="20000"/>
                    <a:lumOff val="80000"/>
                  </a:schemeClr>
                </a:solidFill>
                <a:latin typeface="Aldhabi" pitchFamily="2" charset="-78"/>
                <a:cs typeface="Aldhabi" pitchFamily="2" charset="-78"/>
              </a:rPr>
              <a:t>of</a:t>
            </a:r>
            <a:r>
              <a:rPr sz="4000" spc="-70" dirty="0">
                <a:solidFill>
                  <a:schemeClr val="tx2">
                    <a:lumMod val="20000"/>
                    <a:lumOff val="80000"/>
                  </a:schemeClr>
                </a:solidFill>
                <a:latin typeface="Aldhabi" pitchFamily="2" charset="-78"/>
                <a:cs typeface="Aldhabi" pitchFamily="2" charset="-78"/>
              </a:rPr>
              <a:t> </a:t>
            </a:r>
            <a:r>
              <a:rPr sz="4000" spc="-20" dirty="0">
                <a:solidFill>
                  <a:schemeClr val="tx2">
                    <a:lumMod val="20000"/>
                    <a:lumOff val="80000"/>
                  </a:schemeClr>
                </a:solidFill>
                <a:latin typeface="Aldhabi" pitchFamily="2" charset="-78"/>
                <a:cs typeface="Aldhabi" pitchFamily="2" charset="-78"/>
              </a:rPr>
              <a:t>Storm</a:t>
            </a:r>
            <a:endParaRPr sz="4000" dirty="0">
              <a:solidFill>
                <a:schemeClr val="tx2">
                  <a:lumMod val="20000"/>
                  <a:lumOff val="80000"/>
                </a:schemeClr>
              </a:solidFill>
              <a:latin typeface="Aldhabi" pitchFamily="2" charset="-78"/>
              <a:cs typeface="Aldhabi" pitchFamily="2" charset="-78"/>
            </a:endParaRPr>
          </a:p>
          <a:p>
            <a:pPr marL="236854" marR="224790" indent="-149860">
              <a:lnSpc>
                <a:spcPct val="111200"/>
              </a:lnSpc>
              <a:spcBef>
                <a:spcPts val="555"/>
              </a:spcBef>
              <a:buSzPct val="88000"/>
              <a:buFont typeface="Sylfaen"/>
              <a:buChar char="•"/>
              <a:tabLst>
                <a:tab pos="236854" algn="l"/>
              </a:tabLst>
            </a:pPr>
            <a:r>
              <a:rPr lang="en-US" sz="2400" dirty="0">
                <a:cs typeface="Arial"/>
              </a:rPr>
              <a:t>Spouts</a:t>
            </a:r>
            <a:r>
              <a:rPr lang="en-US" sz="2400" dirty="0">
                <a:cs typeface="Aldhabi" pitchFamily="2" charset="-78"/>
              </a:rPr>
              <a:t>:</a:t>
            </a:r>
            <a:r>
              <a:rPr lang="en-US" sz="2400" spc="10" dirty="0">
                <a:cs typeface="Aldhabi" pitchFamily="2" charset="-78"/>
              </a:rPr>
              <a:t> </a:t>
            </a:r>
            <a:r>
              <a:rPr lang="en-US" sz="2400" spc="-10" dirty="0">
                <a:cs typeface="Arial"/>
              </a:rPr>
              <a:t>Spouts</a:t>
            </a:r>
            <a:r>
              <a:rPr lang="en-US" sz="2400" spc="-30" dirty="0">
                <a:cs typeface="Arial"/>
              </a:rPr>
              <a:t> </a:t>
            </a:r>
            <a:r>
              <a:rPr lang="en-US" sz="2400" spc="-60" dirty="0">
                <a:cs typeface="Arial"/>
              </a:rPr>
              <a:t>are</a:t>
            </a:r>
            <a:r>
              <a:rPr lang="en-US" sz="2400" spc="-75" dirty="0">
                <a:cs typeface="Arial"/>
              </a:rPr>
              <a:t> </a:t>
            </a:r>
            <a:r>
              <a:rPr lang="en-US" sz="2400" spc="-20" dirty="0">
                <a:cs typeface="Arial"/>
              </a:rPr>
              <a:t>the</a:t>
            </a:r>
            <a:r>
              <a:rPr lang="en-US" sz="2400" spc="-55" dirty="0">
                <a:cs typeface="Arial"/>
              </a:rPr>
              <a:t> </a:t>
            </a:r>
            <a:r>
              <a:rPr lang="en-US" sz="2400" spc="-25" dirty="0">
                <a:cs typeface="Arial"/>
              </a:rPr>
              <a:t>source</a:t>
            </a:r>
            <a:r>
              <a:rPr lang="en-US" sz="2400" spc="-60" dirty="0">
                <a:cs typeface="Arial"/>
              </a:rPr>
              <a:t> </a:t>
            </a:r>
            <a:r>
              <a:rPr lang="en-US" sz="2400" spc="-25" dirty="0">
                <a:cs typeface="Arial"/>
              </a:rPr>
              <a:t>of</a:t>
            </a:r>
            <a:r>
              <a:rPr lang="en-US" sz="2400" spc="-75" dirty="0">
                <a:cs typeface="Arial"/>
              </a:rPr>
              <a:t> </a:t>
            </a:r>
            <a:r>
              <a:rPr lang="en-US" sz="2400" spc="-45" dirty="0">
                <a:cs typeface="Arial"/>
              </a:rPr>
              <a:t>data</a:t>
            </a:r>
            <a:r>
              <a:rPr lang="en-US" sz="2400" spc="-55" dirty="0">
                <a:cs typeface="Arial"/>
              </a:rPr>
              <a:t> </a:t>
            </a:r>
            <a:r>
              <a:rPr lang="en-US" sz="2400" spc="-30" dirty="0">
                <a:cs typeface="Arial"/>
              </a:rPr>
              <a:t>streams in</a:t>
            </a:r>
            <a:r>
              <a:rPr lang="en-US" sz="2400" spc="-60" dirty="0">
                <a:cs typeface="Arial"/>
              </a:rPr>
              <a:t> </a:t>
            </a:r>
            <a:r>
              <a:rPr lang="en-US" sz="2400" spc="-30" dirty="0">
                <a:cs typeface="Arial"/>
              </a:rPr>
              <a:t>Storm</a:t>
            </a:r>
            <a:r>
              <a:rPr lang="en-US" sz="2400" spc="-30" dirty="0">
                <a:cs typeface="Aldhabi" pitchFamily="2" charset="-78"/>
              </a:rPr>
              <a:t>.</a:t>
            </a:r>
            <a:r>
              <a:rPr lang="en-US" sz="2400" spc="-60" dirty="0">
                <a:cs typeface="Aldhabi" pitchFamily="2" charset="-78"/>
              </a:rPr>
              <a:t> </a:t>
            </a:r>
            <a:r>
              <a:rPr lang="en-US" sz="2400" spc="-55" dirty="0">
                <a:cs typeface="Arial"/>
              </a:rPr>
              <a:t>They</a:t>
            </a:r>
            <a:r>
              <a:rPr lang="en-US" sz="2400" spc="-45" dirty="0">
                <a:cs typeface="Arial"/>
              </a:rPr>
              <a:t> </a:t>
            </a:r>
            <a:r>
              <a:rPr lang="en-US" sz="2400" spc="-50" dirty="0">
                <a:cs typeface="Arial"/>
              </a:rPr>
              <a:t>can</a:t>
            </a:r>
            <a:r>
              <a:rPr lang="en-US" sz="2400" spc="-55" dirty="0">
                <a:cs typeface="Arial"/>
              </a:rPr>
              <a:t> </a:t>
            </a:r>
            <a:r>
              <a:rPr lang="en-US" sz="2400" spc="-50" dirty="0">
                <a:cs typeface="Arial"/>
              </a:rPr>
              <a:t>read</a:t>
            </a:r>
            <a:r>
              <a:rPr lang="en-US" sz="2400" spc="-55" dirty="0">
                <a:cs typeface="Arial"/>
              </a:rPr>
              <a:t> </a:t>
            </a:r>
            <a:r>
              <a:rPr lang="en-US" sz="2400" spc="-45" dirty="0">
                <a:cs typeface="Arial"/>
              </a:rPr>
              <a:t>data</a:t>
            </a:r>
            <a:r>
              <a:rPr lang="en-US" sz="2400" spc="-55" dirty="0">
                <a:cs typeface="Arial"/>
              </a:rPr>
              <a:t> (</a:t>
            </a:r>
            <a:r>
              <a:rPr lang="en-US" sz="2400" b="0" i="0" dirty="0">
                <a:solidFill>
                  <a:srgbClr val="0D0D0D"/>
                </a:solidFill>
                <a:effectLst/>
                <a:latin typeface="Söhne"/>
              </a:rPr>
              <a:t>such as tweets, retweets, and likes) </a:t>
            </a:r>
            <a:r>
              <a:rPr lang="en-US" sz="2400" spc="-30" dirty="0">
                <a:cs typeface="Arial"/>
              </a:rPr>
              <a:t>from</a:t>
            </a:r>
            <a:r>
              <a:rPr lang="en-US" sz="2400" spc="-80" dirty="0">
                <a:cs typeface="Arial"/>
              </a:rPr>
              <a:t> </a:t>
            </a:r>
            <a:r>
              <a:rPr lang="en-US" sz="2400" spc="-25" dirty="0">
                <a:cs typeface="Arial"/>
              </a:rPr>
              <a:t>various</a:t>
            </a:r>
            <a:r>
              <a:rPr lang="en-US" sz="2400" spc="-30" dirty="0">
                <a:cs typeface="Arial"/>
              </a:rPr>
              <a:t> </a:t>
            </a:r>
            <a:r>
              <a:rPr lang="en-US" sz="2400" spc="-25" dirty="0">
                <a:cs typeface="Arial"/>
              </a:rPr>
              <a:t>sources</a:t>
            </a:r>
            <a:r>
              <a:rPr lang="en-US" sz="2400" spc="-30" dirty="0">
                <a:cs typeface="Arial"/>
              </a:rPr>
              <a:t> </a:t>
            </a:r>
            <a:r>
              <a:rPr lang="en-US" sz="2400" spc="-20" dirty="0">
                <a:cs typeface="Arial"/>
              </a:rPr>
              <a:t>such</a:t>
            </a:r>
            <a:r>
              <a:rPr lang="en-US" sz="2400" spc="-55" dirty="0">
                <a:cs typeface="Arial"/>
              </a:rPr>
              <a:t> </a:t>
            </a:r>
            <a:r>
              <a:rPr lang="en-US" sz="2400" spc="-65" dirty="0">
                <a:cs typeface="Arial"/>
              </a:rPr>
              <a:t>as</a:t>
            </a:r>
            <a:r>
              <a:rPr lang="en-US" sz="2400" spc="-35" dirty="0">
                <a:cs typeface="Arial"/>
              </a:rPr>
              <a:t> </a:t>
            </a:r>
            <a:r>
              <a:rPr lang="en-US" sz="2400" spc="-10" dirty="0">
                <a:cs typeface="Arial"/>
              </a:rPr>
              <a:t>Kafka</a:t>
            </a:r>
            <a:r>
              <a:rPr lang="en-US" sz="2400" spc="-10" dirty="0">
                <a:cs typeface="Aldhabi" pitchFamily="2" charset="-78"/>
              </a:rPr>
              <a:t>, </a:t>
            </a:r>
            <a:r>
              <a:rPr lang="en-US" sz="2400" spc="-10" dirty="0">
                <a:cs typeface="Arial"/>
              </a:rPr>
              <a:t>Twitter</a:t>
            </a:r>
            <a:r>
              <a:rPr lang="en-US" sz="2400" spc="-10" dirty="0">
                <a:cs typeface="Aldhabi" pitchFamily="2" charset="-78"/>
              </a:rPr>
              <a:t>,</a:t>
            </a:r>
            <a:r>
              <a:rPr lang="en-US" sz="2400" spc="-20" dirty="0">
                <a:cs typeface="Aldhabi" pitchFamily="2" charset="-78"/>
              </a:rPr>
              <a:t> </a:t>
            </a:r>
            <a:r>
              <a:rPr lang="en-US" sz="2400" spc="-20" dirty="0">
                <a:cs typeface="Arial"/>
              </a:rPr>
              <a:t>or</a:t>
            </a:r>
            <a:r>
              <a:rPr lang="en-US" sz="2400" spc="-60" dirty="0">
                <a:cs typeface="Arial"/>
              </a:rPr>
              <a:t> </a:t>
            </a:r>
            <a:r>
              <a:rPr lang="en-US" sz="2400" spc="-105" dirty="0">
                <a:cs typeface="Arial"/>
              </a:rPr>
              <a:t>a</a:t>
            </a:r>
            <a:r>
              <a:rPr lang="en-US" sz="2400" spc="-55" dirty="0">
                <a:cs typeface="Arial"/>
              </a:rPr>
              <a:t> </a:t>
            </a:r>
            <a:r>
              <a:rPr lang="en-US" sz="2400" spc="-20" dirty="0">
                <a:cs typeface="Arial"/>
              </a:rPr>
              <a:t>custom</a:t>
            </a:r>
            <a:r>
              <a:rPr lang="en-US" sz="2400" spc="-50" dirty="0">
                <a:cs typeface="Arial"/>
              </a:rPr>
              <a:t> </a:t>
            </a:r>
            <a:r>
              <a:rPr lang="en-US" sz="2400" spc="-45" dirty="0">
                <a:cs typeface="Arial"/>
              </a:rPr>
              <a:t>data</a:t>
            </a:r>
            <a:r>
              <a:rPr lang="en-US" sz="2400" spc="-55" dirty="0">
                <a:cs typeface="Arial"/>
              </a:rPr>
              <a:t> </a:t>
            </a:r>
            <a:r>
              <a:rPr lang="en-US" sz="2400" spc="-10" dirty="0">
                <a:cs typeface="Arial"/>
              </a:rPr>
              <a:t>source</a:t>
            </a:r>
            <a:r>
              <a:rPr lang="en-US" sz="2400" spc="-10" dirty="0">
                <a:cs typeface="Aldhabi" pitchFamily="2" charset="-78"/>
              </a:rPr>
              <a:t>.</a:t>
            </a:r>
            <a:endParaRPr lang="en-US" sz="2400" dirty="0">
              <a:cs typeface="Aldhabi" pitchFamily="2" charset="-78"/>
            </a:endParaRPr>
          </a:p>
          <a:p>
            <a:pPr marL="236854" marR="54610" indent="-149860">
              <a:lnSpc>
                <a:spcPct val="111200"/>
              </a:lnSpc>
              <a:spcBef>
                <a:spcPts val="555"/>
              </a:spcBef>
              <a:buSzPct val="88000"/>
              <a:buFont typeface="Sylfaen"/>
              <a:buChar char="•"/>
              <a:tabLst>
                <a:tab pos="236854" algn="l"/>
              </a:tabLst>
            </a:pPr>
            <a:r>
              <a:rPr sz="2400" dirty="0">
                <a:cs typeface="Arial"/>
              </a:rPr>
              <a:t>Bolts</a:t>
            </a:r>
            <a:r>
              <a:rPr sz="2400" dirty="0">
                <a:cs typeface="Aldhabi" pitchFamily="2" charset="-78"/>
              </a:rPr>
              <a:t>:</a:t>
            </a:r>
            <a:r>
              <a:rPr sz="2400" spc="10" dirty="0">
                <a:cs typeface="Aldhabi" pitchFamily="2" charset="-78"/>
              </a:rPr>
              <a:t> </a:t>
            </a:r>
            <a:r>
              <a:rPr sz="2400" spc="-10" dirty="0">
                <a:cs typeface="Arial"/>
              </a:rPr>
              <a:t>Bolts</a:t>
            </a:r>
            <a:r>
              <a:rPr sz="2400" spc="-30" dirty="0">
                <a:cs typeface="Arial"/>
              </a:rPr>
              <a:t> </a:t>
            </a:r>
            <a:r>
              <a:rPr sz="2400" spc="-60" dirty="0">
                <a:cs typeface="Arial"/>
              </a:rPr>
              <a:t>are</a:t>
            </a:r>
            <a:r>
              <a:rPr sz="2400" spc="-80" dirty="0">
                <a:cs typeface="Arial"/>
              </a:rPr>
              <a:t> </a:t>
            </a:r>
            <a:r>
              <a:rPr sz="2400" spc="-20" dirty="0">
                <a:cs typeface="Arial"/>
              </a:rPr>
              <a:t>the</a:t>
            </a:r>
            <a:r>
              <a:rPr sz="2400" spc="-55" dirty="0">
                <a:cs typeface="Arial"/>
              </a:rPr>
              <a:t> </a:t>
            </a:r>
            <a:r>
              <a:rPr sz="2400" spc="-20" dirty="0">
                <a:cs typeface="Arial"/>
              </a:rPr>
              <a:t>processing</a:t>
            </a:r>
            <a:r>
              <a:rPr sz="2400" spc="-60" dirty="0">
                <a:cs typeface="Arial"/>
              </a:rPr>
              <a:t> </a:t>
            </a:r>
            <a:r>
              <a:rPr sz="2400" dirty="0">
                <a:cs typeface="Arial"/>
              </a:rPr>
              <a:t>units</a:t>
            </a:r>
            <a:r>
              <a:rPr sz="2400" spc="-30" dirty="0">
                <a:cs typeface="Arial"/>
              </a:rPr>
              <a:t> in</a:t>
            </a:r>
            <a:r>
              <a:rPr sz="2400" spc="-55" dirty="0">
                <a:cs typeface="Arial"/>
              </a:rPr>
              <a:t> </a:t>
            </a:r>
            <a:r>
              <a:rPr sz="2400" spc="-30" dirty="0">
                <a:cs typeface="Arial"/>
              </a:rPr>
              <a:t>Storm</a:t>
            </a:r>
            <a:r>
              <a:rPr sz="2400" spc="-30" dirty="0">
                <a:cs typeface="Aldhabi" pitchFamily="2" charset="-78"/>
              </a:rPr>
              <a:t>.</a:t>
            </a:r>
            <a:r>
              <a:rPr sz="2400" spc="-60" dirty="0">
                <a:cs typeface="Aldhabi" pitchFamily="2" charset="-78"/>
              </a:rPr>
              <a:t> </a:t>
            </a:r>
            <a:r>
              <a:rPr sz="2400" spc="-55" dirty="0">
                <a:cs typeface="Arial"/>
              </a:rPr>
              <a:t>They</a:t>
            </a:r>
            <a:r>
              <a:rPr sz="2400" spc="-50" dirty="0">
                <a:cs typeface="Arial"/>
              </a:rPr>
              <a:t> </a:t>
            </a:r>
            <a:r>
              <a:rPr sz="2400" spc="-35" dirty="0">
                <a:cs typeface="Arial"/>
              </a:rPr>
              <a:t>receive</a:t>
            </a:r>
            <a:r>
              <a:rPr sz="2400" spc="-55" dirty="0">
                <a:cs typeface="Arial"/>
              </a:rPr>
              <a:t> </a:t>
            </a:r>
            <a:r>
              <a:rPr sz="2400" spc="-45" dirty="0">
                <a:cs typeface="Arial"/>
              </a:rPr>
              <a:t>data</a:t>
            </a:r>
            <a:r>
              <a:rPr sz="2400" spc="-60" dirty="0">
                <a:cs typeface="Arial"/>
              </a:rPr>
              <a:t> </a:t>
            </a:r>
            <a:r>
              <a:rPr sz="2400" spc="-25" dirty="0">
                <a:cs typeface="Arial"/>
              </a:rPr>
              <a:t>from</a:t>
            </a:r>
            <a:r>
              <a:rPr sz="2400" spc="-55" dirty="0">
                <a:cs typeface="Arial"/>
              </a:rPr>
              <a:t> </a:t>
            </a:r>
            <a:r>
              <a:rPr sz="2400" dirty="0">
                <a:cs typeface="Arial"/>
              </a:rPr>
              <a:t>spouts</a:t>
            </a:r>
            <a:r>
              <a:rPr sz="2400" spc="-30" dirty="0">
                <a:cs typeface="Arial"/>
              </a:rPr>
              <a:t> </a:t>
            </a:r>
            <a:r>
              <a:rPr sz="2400" spc="-20" dirty="0">
                <a:cs typeface="Arial"/>
              </a:rPr>
              <a:t>or</a:t>
            </a:r>
            <a:r>
              <a:rPr sz="2400" spc="-65" dirty="0">
                <a:cs typeface="Arial"/>
              </a:rPr>
              <a:t> </a:t>
            </a:r>
            <a:r>
              <a:rPr sz="2400" spc="-25" dirty="0">
                <a:cs typeface="Arial"/>
              </a:rPr>
              <a:t>other</a:t>
            </a:r>
            <a:r>
              <a:rPr sz="2400" spc="-65" dirty="0">
                <a:cs typeface="Arial"/>
              </a:rPr>
              <a:t> </a:t>
            </a:r>
            <a:r>
              <a:rPr sz="2400" dirty="0">
                <a:cs typeface="Arial"/>
              </a:rPr>
              <a:t>bolts</a:t>
            </a:r>
            <a:r>
              <a:rPr sz="2400" dirty="0">
                <a:cs typeface="Aldhabi" pitchFamily="2" charset="-78"/>
              </a:rPr>
              <a:t>,</a:t>
            </a:r>
            <a:r>
              <a:rPr sz="2400" spc="-15" dirty="0">
                <a:cs typeface="Aldhabi" pitchFamily="2" charset="-78"/>
              </a:rPr>
              <a:t> </a:t>
            </a:r>
            <a:r>
              <a:rPr sz="2400" spc="-20" dirty="0">
                <a:cs typeface="Arial"/>
              </a:rPr>
              <a:t>perform</a:t>
            </a:r>
            <a:r>
              <a:rPr sz="2400" spc="-60" dirty="0">
                <a:cs typeface="Arial"/>
              </a:rPr>
              <a:t> </a:t>
            </a:r>
            <a:r>
              <a:rPr sz="2400" spc="-10" dirty="0">
                <a:cs typeface="Arial"/>
              </a:rPr>
              <a:t>computations</a:t>
            </a:r>
            <a:r>
              <a:rPr sz="2400" spc="-10" dirty="0">
                <a:cs typeface="Aldhabi" pitchFamily="2" charset="-78"/>
              </a:rPr>
              <a:t>, </a:t>
            </a:r>
            <a:r>
              <a:rPr lang="en-US" sz="2400" spc="-10" dirty="0">
                <a:cs typeface="Aldhabi" pitchFamily="2" charset="-78"/>
              </a:rPr>
              <a:t>filtering ,joints </a:t>
            </a:r>
            <a:r>
              <a:rPr sz="2400" spc="-55" dirty="0">
                <a:cs typeface="Arial"/>
              </a:rPr>
              <a:t>and </a:t>
            </a:r>
            <a:r>
              <a:rPr sz="2400" spc="-20" dirty="0">
                <a:cs typeface="Arial"/>
              </a:rPr>
              <a:t>emit</a:t>
            </a:r>
            <a:r>
              <a:rPr sz="2400" spc="-45" dirty="0">
                <a:cs typeface="Arial"/>
              </a:rPr>
              <a:t> </a:t>
            </a:r>
            <a:r>
              <a:rPr sz="2400" spc="-20" dirty="0">
                <a:cs typeface="Arial"/>
              </a:rPr>
              <a:t>the</a:t>
            </a:r>
            <a:r>
              <a:rPr sz="2400" spc="-55" dirty="0">
                <a:cs typeface="Arial"/>
              </a:rPr>
              <a:t> </a:t>
            </a:r>
            <a:r>
              <a:rPr sz="2400" spc="-10" dirty="0">
                <a:cs typeface="Arial"/>
              </a:rPr>
              <a:t>results</a:t>
            </a:r>
            <a:r>
              <a:rPr sz="2400" spc="-40" dirty="0">
                <a:cs typeface="Arial"/>
              </a:rPr>
              <a:t> </a:t>
            </a:r>
            <a:r>
              <a:rPr sz="2400" dirty="0">
                <a:cs typeface="Arial"/>
              </a:rPr>
              <a:t>to</a:t>
            </a:r>
            <a:r>
              <a:rPr sz="2400" spc="-55" dirty="0">
                <a:cs typeface="Arial"/>
              </a:rPr>
              <a:t> </a:t>
            </a:r>
            <a:r>
              <a:rPr sz="2400" spc="-25" dirty="0">
                <a:cs typeface="Arial"/>
              </a:rPr>
              <a:t>other</a:t>
            </a:r>
            <a:r>
              <a:rPr sz="2400" spc="-60" dirty="0">
                <a:cs typeface="Arial"/>
              </a:rPr>
              <a:t> </a:t>
            </a:r>
            <a:r>
              <a:rPr sz="2400" dirty="0">
                <a:cs typeface="Arial"/>
              </a:rPr>
              <a:t>bolts</a:t>
            </a:r>
            <a:r>
              <a:rPr sz="2400" spc="-30" dirty="0">
                <a:cs typeface="Arial"/>
              </a:rPr>
              <a:t> </a:t>
            </a:r>
            <a:r>
              <a:rPr sz="2400" spc="-20" dirty="0">
                <a:cs typeface="Arial"/>
              </a:rPr>
              <a:t>or</a:t>
            </a:r>
            <a:r>
              <a:rPr sz="2400" spc="-60" dirty="0">
                <a:cs typeface="Arial"/>
              </a:rPr>
              <a:t> </a:t>
            </a:r>
            <a:r>
              <a:rPr sz="2400" spc="-35" dirty="0">
                <a:cs typeface="Arial"/>
              </a:rPr>
              <a:t>external</a:t>
            </a:r>
            <a:r>
              <a:rPr sz="2400" spc="-50" dirty="0">
                <a:cs typeface="Arial"/>
              </a:rPr>
              <a:t> </a:t>
            </a:r>
            <a:r>
              <a:rPr sz="2400" spc="-10" dirty="0">
                <a:cs typeface="Arial"/>
              </a:rPr>
              <a:t>systems</a:t>
            </a:r>
            <a:r>
              <a:rPr sz="2400" spc="-10" dirty="0">
                <a:cs typeface="Aldhabi" pitchFamily="2" charset="-78"/>
              </a:rPr>
              <a:t>.</a:t>
            </a:r>
            <a:endParaRPr sz="2400" dirty="0">
              <a:cs typeface="Aldhabi" pitchFamily="2" charset="-78"/>
            </a:endParaRPr>
          </a:p>
          <a:p>
            <a:pPr marL="236854" marR="5080" indent="-149860">
              <a:lnSpc>
                <a:spcPct val="111200"/>
              </a:lnSpc>
              <a:spcBef>
                <a:spcPts val="555"/>
              </a:spcBef>
              <a:buSzPct val="88000"/>
              <a:buFont typeface="Sylfaen"/>
              <a:buChar char="•"/>
              <a:tabLst>
                <a:tab pos="236854" algn="l"/>
              </a:tabLst>
            </a:pPr>
            <a:r>
              <a:rPr sz="2400" spc="-65" dirty="0">
                <a:cs typeface="Arial"/>
              </a:rPr>
              <a:t>Tasks</a:t>
            </a:r>
            <a:r>
              <a:rPr sz="2400" spc="-65" dirty="0">
                <a:cs typeface="Aldhabi" pitchFamily="2" charset="-78"/>
              </a:rPr>
              <a:t>:</a:t>
            </a:r>
            <a:r>
              <a:rPr sz="2400" spc="-30" dirty="0">
                <a:cs typeface="Aldhabi" pitchFamily="2" charset="-78"/>
              </a:rPr>
              <a:t> </a:t>
            </a:r>
            <a:r>
              <a:rPr sz="2400" spc="-80" dirty="0">
                <a:cs typeface="Arial"/>
              </a:rPr>
              <a:t>Tasks</a:t>
            </a:r>
            <a:r>
              <a:rPr sz="2400" spc="-25" dirty="0">
                <a:cs typeface="Arial"/>
              </a:rPr>
              <a:t> </a:t>
            </a:r>
            <a:r>
              <a:rPr sz="2400" spc="-60" dirty="0">
                <a:cs typeface="Arial"/>
              </a:rPr>
              <a:t>are</a:t>
            </a:r>
            <a:r>
              <a:rPr sz="2400" spc="-75" dirty="0">
                <a:cs typeface="Arial"/>
              </a:rPr>
              <a:t> </a:t>
            </a:r>
            <a:r>
              <a:rPr sz="2400" spc="-20" dirty="0">
                <a:cs typeface="Arial"/>
              </a:rPr>
              <a:t>the</a:t>
            </a:r>
            <a:r>
              <a:rPr sz="2400" spc="-50" dirty="0">
                <a:cs typeface="Arial"/>
              </a:rPr>
              <a:t> </a:t>
            </a:r>
            <a:r>
              <a:rPr sz="2400" spc="-30" dirty="0">
                <a:cs typeface="Arial"/>
              </a:rPr>
              <a:t>instances </a:t>
            </a:r>
            <a:r>
              <a:rPr sz="2400" spc="-25" dirty="0">
                <a:cs typeface="Arial"/>
              </a:rPr>
              <a:t>of</a:t>
            </a:r>
            <a:r>
              <a:rPr sz="2400" spc="-75" dirty="0">
                <a:cs typeface="Arial"/>
              </a:rPr>
              <a:t> </a:t>
            </a:r>
            <a:r>
              <a:rPr sz="2400" dirty="0">
                <a:cs typeface="Arial"/>
              </a:rPr>
              <a:t>bolts</a:t>
            </a:r>
            <a:r>
              <a:rPr sz="2400" spc="-25" dirty="0">
                <a:cs typeface="Arial"/>
              </a:rPr>
              <a:t> </a:t>
            </a:r>
            <a:r>
              <a:rPr sz="2400" spc="-20" dirty="0">
                <a:cs typeface="Arial"/>
              </a:rPr>
              <a:t>or</a:t>
            </a:r>
            <a:r>
              <a:rPr sz="2400" spc="-60" dirty="0">
                <a:cs typeface="Arial"/>
              </a:rPr>
              <a:t> </a:t>
            </a:r>
            <a:r>
              <a:rPr sz="2400" dirty="0">
                <a:cs typeface="Arial"/>
              </a:rPr>
              <a:t>spouts</a:t>
            </a:r>
            <a:r>
              <a:rPr sz="2400" spc="-25" dirty="0">
                <a:cs typeface="Arial"/>
              </a:rPr>
              <a:t> running</a:t>
            </a:r>
            <a:r>
              <a:rPr sz="2400" spc="-55" dirty="0">
                <a:cs typeface="Arial"/>
              </a:rPr>
              <a:t> </a:t>
            </a:r>
            <a:r>
              <a:rPr sz="2400" spc="-50" dirty="0">
                <a:cs typeface="Arial"/>
              </a:rPr>
              <a:t>on</a:t>
            </a:r>
            <a:r>
              <a:rPr sz="2400" spc="-75" dirty="0">
                <a:cs typeface="Arial"/>
              </a:rPr>
              <a:t> </a:t>
            </a:r>
            <a:r>
              <a:rPr sz="2400" spc="-20" dirty="0">
                <a:cs typeface="Arial"/>
              </a:rPr>
              <a:t>worker</a:t>
            </a:r>
            <a:r>
              <a:rPr sz="2400" spc="-60" dirty="0">
                <a:cs typeface="Arial"/>
              </a:rPr>
              <a:t> </a:t>
            </a:r>
            <a:r>
              <a:rPr sz="2400" spc="-30" dirty="0">
                <a:cs typeface="Arial"/>
              </a:rPr>
              <a:t>nodes</a:t>
            </a:r>
            <a:r>
              <a:rPr sz="2400" spc="-30" dirty="0">
                <a:cs typeface="Aldhabi" pitchFamily="2" charset="-78"/>
              </a:rPr>
              <a:t>.</a:t>
            </a:r>
            <a:r>
              <a:rPr sz="2400" spc="-10" dirty="0">
                <a:cs typeface="Aldhabi" pitchFamily="2" charset="-78"/>
              </a:rPr>
              <a:t> </a:t>
            </a:r>
            <a:r>
              <a:rPr sz="2400" spc="-75" dirty="0">
                <a:cs typeface="Arial"/>
              </a:rPr>
              <a:t>Each </a:t>
            </a:r>
            <a:r>
              <a:rPr sz="2400" spc="-35" dirty="0">
                <a:cs typeface="Arial"/>
              </a:rPr>
              <a:t>task</a:t>
            </a:r>
            <a:r>
              <a:rPr sz="2400" spc="-75" dirty="0">
                <a:cs typeface="Arial"/>
              </a:rPr>
              <a:t> </a:t>
            </a:r>
            <a:r>
              <a:rPr sz="2400" spc="-25" dirty="0">
                <a:cs typeface="Arial"/>
              </a:rPr>
              <a:t>processes </a:t>
            </a:r>
            <a:r>
              <a:rPr sz="2400" spc="-105" dirty="0">
                <a:cs typeface="Arial"/>
              </a:rPr>
              <a:t>a</a:t>
            </a:r>
            <a:r>
              <a:rPr sz="2400" spc="-55" dirty="0">
                <a:cs typeface="Arial"/>
              </a:rPr>
              <a:t> </a:t>
            </a:r>
            <a:r>
              <a:rPr sz="2400" spc="-10" dirty="0">
                <a:cs typeface="Arial"/>
              </a:rPr>
              <a:t>subset</a:t>
            </a:r>
            <a:r>
              <a:rPr sz="2400" spc="-25" dirty="0">
                <a:cs typeface="Arial"/>
              </a:rPr>
              <a:t> of</a:t>
            </a:r>
            <a:r>
              <a:rPr sz="2400" spc="-95" dirty="0">
                <a:cs typeface="Arial"/>
              </a:rPr>
              <a:t> </a:t>
            </a:r>
            <a:r>
              <a:rPr sz="2400" spc="-20" dirty="0">
                <a:cs typeface="Arial"/>
              </a:rPr>
              <a:t>the</a:t>
            </a:r>
            <a:r>
              <a:rPr sz="2400" spc="-55" dirty="0">
                <a:cs typeface="Arial"/>
              </a:rPr>
              <a:t> </a:t>
            </a:r>
            <a:r>
              <a:rPr sz="2400" spc="-20" dirty="0">
                <a:cs typeface="Arial"/>
              </a:rPr>
              <a:t>data </a:t>
            </a:r>
            <a:r>
              <a:rPr sz="2400" spc="-10" dirty="0">
                <a:cs typeface="Arial"/>
              </a:rPr>
              <a:t>stream</a:t>
            </a:r>
            <a:r>
              <a:rPr sz="2400" spc="-10" dirty="0">
                <a:cs typeface="Aldhabi" pitchFamily="2" charset="-78"/>
              </a:rPr>
              <a:t>.</a:t>
            </a:r>
            <a:endParaRPr sz="2400" dirty="0">
              <a:cs typeface="Aldhabi" pitchFamily="2" charset="-78"/>
            </a:endParaRPr>
          </a:p>
          <a:p>
            <a:pPr marL="236220" indent="-149225">
              <a:lnSpc>
                <a:spcPct val="100000"/>
              </a:lnSpc>
              <a:spcBef>
                <a:spcPts val="725"/>
              </a:spcBef>
              <a:buSzPct val="88000"/>
              <a:buFont typeface="Sylfaen"/>
              <a:buChar char="•"/>
              <a:tabLst>
                <a:tab pos="236220" algn="l"/>
              </a:tabLst>
            </a:pPr>
            <a:r>
              <a:rPr sz="2400" spc="-20" dirty="0">
                <a:cs typeface="Arial"/>
              </a:rPr>
              <a:t>Executors</a:t>
            </a:r>
            <a:r>
              <a:rPr sz="2400" spc="-20" dirty="0">
                <a:cs typeface="Aldhabi" pitchFamily="2" charset="-78"/>
              </a:rPr>
              <a:t>:</a:t>
            </a:r>
            <a:r>
              <a:rPr sz="2400" spc="20" dirty="0">
                <a:cs typeface="Aldhabi" pitchFamily="2" charset="-78"/>
              </a:rPr>
              <a:t> </a:t>
            </a:r>
            <a:r>
              <a:rPr sz="2400" spc="-30" dirty="0">
                <a:cs typeface="Arial"/>
              </a:rPr>
              <a:t>Executors</a:t>
            </a:r>
            <a:r>
              <a:rPr sz="2400" spc="-20" dirty="0">
                <a:cs typeface="Arial"/>
              </a:rPr>
              <a:t> </a:t>
            </a:r>
            <a:r>
              <a:rPr sz="2400" spc="-55" dirty="0">
                <a:cs typeface="Arial"/>
              </a:rPr>
              <a:t>are</a:t>
            </a:r>
            <a:r>
              <a:rPr sz="2400" spc="-40" dirty="0">
                <a:cs typeface="Arial"/>
              </a:rPr>
              <a:t> </a:t>
            </a:r>
            <a:r>
              <a:rPr sz="2400" spc="-25" dirty="0">
                <a:cs typeface="Arial"/>
              </a:rPr>
              <a:t>responsible</a:t>
            </a:r>
            <a:r>
              <a:rPr sz="2400" spc="-45" dirty="0">
                <a:cs typeface="Arial"/>
              </a:rPr>
              <a:t> </a:t>
            </a:r>
            <a:r>
              <a:rPr sz="2400" spc="-10" dirty="0">
                <a:cs typeface="Arial"/>
              </a:rPr>
              <a:t>for</a:t>
            </a:r>
            <a:r>
              <a:rPr sz="2400" spc="-55" dirty="0">
                <a:cs typeface="Arial"/>
              </a:rPr>
              <a:t> managing</a:t>
            </a:r>
            <a:r>
              <a:rPr sz="2400" spc="-45" dirty="0">
                <a:cs typeface="Arial"/>
              </a:rPr>
              <a:t> </a:t>
            </a:r>
            <a:r>
              <a:rPr sz="2400" spc="-55" dirty="0">
                <a:cs typeface="Arial"/>
              </a:rPr>
              <a:t>and</a:t>
            </a:r>
            <a:r>
              <a:rPr sz="2400" spc="-45" dirty="0">
                <a:cs typeface="Arial"/>
              </a:rPr>
              <a:t> </a:t>
            </a:r>
            <a:r>
              <a:rPr sz="2400" spc="-30" dirty="0">
                <a:cs typeface="Arial"/>
              </a:rPr>
              <a:t>coordinating</a:t>
            </a:r>
            <a:r>
              <a:rPr sz="2400" spc="-65" dirty="0">
                <a:cs typeface="Arial"/>
              </a:rPr>
              <a:t> </a:t>
            </a:r>
            <a:r>
              <a:rPr sz="2400" spc="-25" dirty="0">
                <a:cs typeface="Arial"/>
              </a:rPr>
              <a:t>the</a:t>
            </a:r>
            <a:r>
              <a:rPr sz="2400" spc="-65" dirty="0">
                <a:cs typeface="Arial"/>
              </a:rPr>
              <a:t> </a:t>
            </a:r>
            <a:r>
              <a:rPr sz="2400" spc="-25" dirty="0">
                <a:cs typeface="Arial"/>
              </a:rPr>
              <a:t>tasks</a:t>
            </a:r>
            <a:r>
              <a:rPr sz="2400" spc="-20" dirty="0">
                <a:cs typeface="Arial"/>
              </a:rPr>
              <a:t> </a:t>
            </a:r>
            <a:r>
              <a:rPr sz="2400" spc="-25" dirty="0">
                <a:cs typeface="Arial"/>
              </a:rPr>
              <a:t>running</a:t>
            </a:r>
            <a:r>
              <a:rPr sz="2400" spc="-45" dirty="0">
                <a:cs typeface="Arial"/>
              </a:rPr>
              <a:t> </a:t>
            </a:r>
            <a:r>
              <a:rPr sz="2400" spc="-50" dirty="0">
                <a:cs typeface="Arial"/>
              </a:rPr>
              <a:t>on</a:t>
            </a:r>
            <a:r>
              <a:rPr sz="2400" spc="-45" dirty="0">
                <a:cs typeface="Arial"/>
              </a:rPr>
              <a:t> </a:t>
            </a:r>
            <a:r>
              <a:rPr sz="2400" spc="-105" dirty="0">
                <a:cs typeface="Arial"/>
              </a:rPr>
              <a:t>a</a:t>
            </a:r>
            <a:r>
              <a:rPr sz="2400" spc="-70" dirty="0">
                <a:cs typeface="Arial"/>
              </a:rPr>
              <a:t> </a:t>
            </a:r>
            <a:r>
              <a:rPr sz="2400" spc="-20" dirty="0">
                <a:cs typeface="Arial"/>
              </a:rPr>
              <a:t>worker</a:t>
            </a:r>
            <a:r>
              <a:rPr sz="2400" spc="-50" dirty="0">
                <a:cs typeface="Arial"/>
              </a:rPr>
              <a:t> </a:t>
            </a:r>
            <a:r>
              <a:rPr sz="2400" spc="-10" dirty="0">
                <a:cs typeface="Arial"/>
              </a:rPr>
              <a:t>node</a:t>
            </a:r>
            <a:r>
              <a:rPr sz="2400" spc="-10" dirty="0">
                <a:cs typeface="Aldhabi" pitchFamily="2" charset="-78"/>
              </a:rPr>
              <a:t>.</a:t>
            </a:r>
            <a:endParaRPr sz="2400" dirty="0">
              <a:cs typeface="Aldhabi" pitchFamily="2" charset="-78"/>
            </a:endParaRPr>
          </a:p>
          <a:p>
            <a:pPr marL="236220" indent="-149225">
              <a:lnSpc>
                <a:spcPct val="100000"/>
              </a:lnSpc>
              <a:spcBef>
                <a:spcPts val="725"/>
              </a:spcBef>
              <a:buSzPct val="88000"/>
              <a:buFont typeface="Sylfaen"/>
              <a:buChar char="•"/>
              <a:tabLst>
                <a:tab pos="236220" algn="l"/>
              </a:tabLst>
            </a:pPr>
            <a:r>
              <a:rPr sz="2400" spc="-35" dirty="0">
                <a:cs typeface="Arial"/>
              </a:rPr>
              <a:t>Workers</a:t>
            </a:r>
            <a:r>
              <a:rPr sz="2400" spc="-35" dirty="0">
                <a:cs typeface="Aldhabi" pitchFamily="2" charset="-78"/>
              </a:rPr>
              <a:t>:</a:t>
            </a:r>
            <a:r>
              <a:rPr sz="2400" spc="-5" dirty="0">
                <a:cs typeface="Aldhabi" pitchFamily="2" charset="-78"/>
              </a:rPr>
              <a:t> </a:t>
            </a:r>
            <a:r>
              <a:rPr sz="2400" spc="-40" dirty="0">
                <a:cs typeface="Arial"/>
              </a:rPr>
              <a:t>Workers</a:t>
            </a:r>
            <a:r>
              <a:rPr sz="2400" spc="-15" dirty="0">
                <a:cs typeface="Arial"/>
              </a:rPr>
              <a:t> </a:t>
            </a:r>
            <a:r>
              <a:rPr sz="2400" spc="-60" dirty="0">
                <a:cs typeface="Arial"/>
              </a:rPr>
              <a:t>are</a:t>
            </a:r>
            <a:r>
              <a:rPr sz="2400" spc="-70" dirty="0">
                <a:cs typeface="Arial"/>
              </a:rPr>
              <a:t> </a:t>
            </a:r>
            <a:r>
              <a:rPr sz="2400" spc="-20" dirty="0">
                <a:cs typeface="Arial"/>
              </a:rPr>
              <a:t>the</a:t>
            </a:r>
            <a:r>
              <a:rPr sz="2400" spc="-40" dirty="0">
                <a:cs typeface="Arial"/>
              </a:rPr>
              <a:t> </a:t>
            </a:r>
            <a:r>
              <a:rPr sz="2400" spc="-25" dirty="0">
                <a:cs typeface="Arial"/>
              </a:rPr>
              <a:t>physical</a:t>
            </a:r>
            <a:r>
              <a:rPr sz="2400" spc="-45" dirty="0">
                <a:cs typeface="Arial"/>
              </a:rPr>
              <a:t> </a:t>
            </a:r>
            <a:r>
              <a:rPr sz="2400" spc="-25" dirty="0">
                <a:cs typeface="Arial"/>
              </a:rPr>
              <a:t>processes</a:t>
            </a:r>
            <a:r>
              <a:rPr sz="2400" spc="-35" dirty="0">
                <a:cs typeface="Arial"/>
              </a:rPr>
              <a:t> </a:t>
            </a:r>
            <a:r>
              <a:rPr sz="2400" spc="-10" dirty="0">
                <a:cs typeface="Arial"/>
              </a:rPr>
              <a:t>that</a:t>
            </a:r>
            <a:r>
              <a:rPr sz="2400" spc="-20" dirty="0">
                <a:cs typeface="Arial"/>
              </a:rPr>
              <a:t> run</a:t>
            </a:r>
            <a:r>
              <a:rPr sz="2400" spc="-65" dirty="0">
                <a:cs typeface="Arial"/>
              </a:rPr>
              <a:t> </a:t>
            </a:r>
            <a:r>
              <a:rPr sz="2400" spc="-25" dirty="0">
                <a:cs typeface="Arial"/>
              </a:rPr>
              <a:t>tasks</a:t>
            </a:r>
            <a:r>
              <a:rPr sz="2400" spc="-15" dirty="0">
                <a:cs typeface="Arial"/>
              </a:rPr>
              <a:t> </a:t>
            </a:r>
            <a:r>
              <a:rPr sz="2400" spc="-55" dirty="0">
                <a:cs typeface="Arial"/>
              </a:rPr>
              <a:t>and</a:t>
            </a:r>
            <a:r>
              <a:rPr sz="2400" spc="-45" dirty="0">
                <a:cs typeface="Arial"/>
              </a:rPr>
              <a:t> </a:t>
            </a:r>
            <a:r>
              <a:rPr sz="2400" spc="-40" dirty="0">
                <a:cs typeface="Arial"/>
              </a:rPr>
              <a:t>communicate</a:t>
            </a:r>
            <a:r>
              <a:rPr sz="2400" spc="-65" dirty="0">
                <a:cs typeface="Arial"/>
              </a:rPr>
              <a:t> </a:t>
            </a:r>
            <a:r>
              <a:rPr sz="2400" dirty="0">
                <a:cs typeface="Arial"/>
              </a:rPr>
              <a:t>with</a:t>
            </a:r>
            <a:r>
              <a:rPr sz="2400" spc="-65" dirty="0">
                <a:cs typeface="Arial"/>
              </a:rPr>
              <a:t> </a:t>
            </a:r>
            <a:r>
              <a:rPr sz="2400" spc="-20" dirty="0">
                <a:cs typeface="Arial"/>
              </a:rPr>
              <a:t>the</a:t>
            </a:r>
            <a:r>
              <a:rPr sz="2400" spc="-45" dirty="0">
                <a:cs typeface="Arial"/>
              </a:rPr>
              <a:t> </a:t>
            </a:r>
            <a:r>
              <a:rPr sz="2400" spc="-30" dirty="0">
                <a:cs typeface="Arial"/>
              </a:rPr>
              <a:t>Storm</a:t>
            </a:r>
            <a:r>
              <a:rPr sz="2400" spc="-45" dirty="0">
                <a:cs typeface="Arial"/>
              </a:rPr>
              <a:t> </a:t>
            </a:r>
            <a:r>
              <a:rPr sz="2400" spc="-10" dirty="0">
                <a:cs typeface="Arial"/>
              </a:rPr>
              <a:t>cluster</a:t>
            </a:r>
            <a:r>
              <a:rPr sz="2400" spc="-10" dirty="0">
                <a:cs typeface="Aldhabi" pitchFamily="2" charset="-78"/>
              </a:rPr>
              <a:t>.</a:t>
            </a:r>
            <a:endParaRPr sz="2400" dirty="0">
              <a:cs typeface="Aldhabi" pitchFamily="2" charset="-78"/>
            </a:endParaRPr>
          </a:p>
          <a:p>
            <a:pPr marL="12700">
              <a:lnSpc>
                <a:spcPct val="100000"/>
              </a:lnSpc>
              <a:spcBef>
                <a:spcPts val="1340"/>
              </a:spcBef>
            </a:pPr>
            <a:r>
              <a:rPr sz="2400" spc="-40" dirty="0">
                <a:solidFill>
                  <a:srgbClr val="37B4F6"/>
                </a:solidFill>
                <a:cs typeface="Arial"/>
              </a:rPr>
              <a:t>E</a:t>
            </a:r>
            <a:r>
              <a:rPr sz="2400" spc="-40" dirty="0">
                <a:solidFill>
                  <a:srgbClr val="37B4F6"/>
                </a:solidFill>
                <a:cs typeface="Tahoma"/>
              </a:rPr>
              <a:t>x</a:t>
            </a:r>
            <a:r>
              <a:rPr sz="2400" spc="-40" dirty="0">
                <a:solidFill>
                  <a:srgbClr val="37B4F6"/>
                </a:solidFill>
                <a:cs typeface="Arial"/>
              </a:rPr>
              <a:t>am</a:t>
            </a:r>
            <a:r>
              <a:rPr sz="2400" spc="-40" dirty="0">
                <a:solidFill>
                  <a:srgbClr val="37B4F6"/>
                </a:solidFill>
                <a:cs typeface="Tahoma"/>
              </a:rPr>
              <a:t>p</a:t>
            </a:r>
            <a:r>
              <a:rPr sz="2400" spc="-40" dirty="0">
                <a:solidFill>
                  <a:srgbClr val="37B4F6"/>
                </a:solidFill>
                <a:cs typeface="Arial"/>
              </a:rPr>
              <a:t>le</a:t>
            </a:r>
            <a:r>
              <a:rPr sz="2400" b="0" spc="-40" dirty="0">
                <a:solidFill>
                  <a:srgbClr val="37B4F6"/>
                </a:solidFill>
                <a:cs typeface="Ryo Clean PlusN L"/>
              </a:rPr>
              <a:t>:</a:t>
            </a:r>
            <a:r>
              <a:rPr sz="2400" b="0" spc="20" dirty="0">
                <a:solidFill>
                  <a:srgbClr val="37B4F6"/>
                </a:solidFill>
                <a:cs typeface="Ryo Clean PlusN L"/>
              </a:rPr>
              <a:t> </a:t>
            </a:r>
            <a:r>
              <a:rPr sz="2400" spc="-60" dirty="0">
                <a:solidFill>
                  <a:srgbClr val="37B4F6"/>
                </a:solidFill>
                <a:cs typeface="Arial"/>
              </a:rPr>
              <a:t>Real</a:t>
            </a:r>
            <a:r>
              <a:rPr sz="2400" b="0" spc="-60" dirty="0">
                <a:solidFill>
                  <a:srgbClr val="37B4F6"/>
                </a:solidFill>
                <a:cs typeface="Ryo Clean PlusN L"/>
              </a:rPr>
              <a:t>-</a:t>
            </a:r>
            <a:r>
              <a:rPr sz="2400" spc="-30" dirty="0">
                <a:solidFill>
                  <a:srgbClr val="37B4F6"/>
                </a:solidFill>
                <a:cs typeface="Tahoma"/>
              </a:rPr>
              <a:t>t</a:t>
            </a:r>
            <a:r>
              <a:rPr sz="2400" spc="-30" dirty="0">
                <a:solidFill>
                  <a:srgbClr val="37B4F6"/>
                </a:solidFill>
                <a:cs typeface="Arial"/>
              </a:rPr>
              <a:t>ime</a:t>
            </a:r>
            <a:r>
              <a:rPr sz="2400" spc="-105" dirty="0">
                <a:solidFill>
                  <a:srgbClr val="37B4F6"/>
                </a:solidFill>
                <a:cs typeface="Arial"/>
              </a:rPr>
              <a:t> </a:t>
            </a:r>
            <a:r>
              <a:rPr sz="2400" spc="-10" dirty="0">
                <a:solidFill>
                  <a:srgbClr val="37B4F6"/>
                </a:solidFill>
                <a:cs typeface="Arial"/>
              </a:rPr>
              <a:t>Ac</a:t>
            </a:r>
            <a:r>
              <a:rPr sz="2400" spc="-10" dirty="0">
                <a:solidFill>
                  <a:srgbClr val="37B4F6"/>
                </a:solidFill>
                <a:cs typeface="Tahoma"/>
              </a:rPr>
              <a:t>t</a:t>
            </a:r>
            <a:r>
              <a:rPr sz="2400" spc="-10" dirty="0">
                <a:solidFill>
                  <a:srgbClr val="37B4F6"/>
                </a:solidFill>
                <a:cs typeface="Arial"/>
              </a:rPr>
              <a:t>i</a:t>
            </a:r>
            <a:r>
              <a:rPr sz="2400" spc="-10" dirty="0">
                <a:solidFill>
                  <a:srgbClr val="37B4F6"/>
                </a:solidFill>
                <a:cs typeface="Tahoma"/>
              </a:rPr>
              <a:t>v</a:t>
            </a:r>
            <a:r>
              <a:rPr sz="2400" spc="-10" dirty="0">
                <a:solidFill>
                  <a:srgbClr val="37B4F6"/>
                </a:solidFill>
                <a:cs typeface="Arial"/>
              </a:rPr>
              <a:t>e</a:t>
            </a:r>
            <a:r>
              <a:rPr sz="2400" spc="-60" dirty="0">
                <a:solidFill>
                  <a:srgbClr val="37B4F6"/>
                </a:solidFill>
                <a:cs typeface="Arial"/>
              </a:rPr>
              <a:t> </a:t>
            </a:r>
            <a:r>
              <a:rPr sz="2400" spc="-30" dirty="0">
                <a:solidFill>
                  <a:srgbClr val="37B4F6"/>
                </a:solidFill>
                <a:cs typeface="Arial"/>
              </a:rPr>
              <a:t>U</a:t>
            </a:r>
            <a:r>
              <a:rPr sz="2400" spc="-30" dirty="0">
                <a:solidFill>
                  <a:srgbClr val="37B4F6"/>
                </a:solidFill>
                <a:cs typeface="Tahoma"/>
              </a:rPr>
              <a:t>s</a:t>
            </a:r>
            <a:r>
              <a:rPr sz="2400" spc="-30" dirty="0">
                <a:solidFill>
                  <a:srgbClr val="37B4F6"/>
                </a:solidFill>
                <a:cs typeface="Arial"/>
              </a:rPr>
              <a:t>e</a:t>
            </a:r>
            <a:r>
              <a:rPr sz="2400" spc="-30" dirty="0">
                <a:solidFill>
                  <a:srgbClr val="37B4F6"/>
                </a:solidFill>
                <a:cs typeface="Tahoma"/>
              </a:rPr>
              <a:t>r</a:t>
            </a:r>
            <a:r>
              <a:rPr sz="2400" spc="-114" dirty="0">
                <a:solidFill>
                  <a:srgbClr val="37B4F6"/>
                </a:solidFill>
                <a:cs typeface="Tahoma"/>
              </a:rPr>
              <a:t> </a:t>
            </a:r>
            <a:r>
              <a:rPr sz="2400" spc="-30" dirty="0">
                <a:solidFill>
                  <a:srgbClr val="37B4F6"/>
                </a:solidFill>
                <a:cs typeface="Arial"/>
              </a:rPr>
              <a:t>Co</a:t>
            </a:r>
            <a:r>
              <a:rPr sz="2400" spc="-30" dirty="0">
                <a:solidFill>
                  <a:srgbClr val="37B4F6"/>
                </a:solidFill>
                <a:cs typeface="Tahoma"/>
              </a:rPr>
              <a:t>u</a:t>
            </a:r>
            <a:r>
              <a:rPr sz="2400" spc="-30" dirty="0">
                <a:solidFill>
                  <a:srgbClr val="37B4F6"/>
                </a:solidFill>
                <a:cs typeface="Arial"/>
              </a:rPr>
              <a:t>n</a:t>
            </a:r>
            <a:r>
              <a:rPr sz="2400" spc="-30" dirty="0">
                <a:solidFill>
                  <a:srgbClr val="37B4F6"/>
                </a:solidFill>
                <a:cs typeface="Tahoma"/>
              </a:rPr>
              <a:t>t</a:t>
            </a:r>
            <a:r>
              <a:rPr sz="2400" spc="-125" dirty="0">
                <a:solidFill>
                  <a:srgbClr val="37B4F6"/>
                </a:solidFill>
                <a:cs typeface="Tahoma"/>
              </a:rPr>
              <a:t> </a:t>
            </a:r>
            <a:r>
              <a:rPr sz="2400" spc="-10" dirty="0">
                <a:solidFill>
                  <a:srgbClr val="37B4F6"/>
                </a:solidFill>
                <a:cs typeface="Arial"/>
              </a:rPr>
              <a:t>To</a:t>
            </a:r>
            <a:r>
              <a:rPr sz="2400" spc="-10" dirty="0">
                <a:solidFill>
                  <a:srgbClr val="37B4F6"/>
                </a:solidFill>
                <a:cs typeface="Tahoma"/>
              </a:rPr>
              <a:t>p</a:t>
            </a:r>
            <a:r>
              <a:rPr sz="2400" spc="-10" dirty="0">
                <a:solidFill>
                  <a:srgbClr val="37B4F6"/>
                </a:solidFill>
                <a:cs typeface="Arial"/>
              </a:rPr>
              <a:t>olog</a:t>
            </a:r>
            <a:r>
              <a:rPr sz="2400" spc="-10" dirty="0">
                <a:solidFill>
                  <a:srgbClr val="37B4F6"/>
                </a:solidFill>
                <a:cs typeface="Tahoma"/>
              </a:rPr>
              <a:t>y</a:t>
            </a:r>
            <a:endParaRPr lang="en-US" sz="2400" spc="-10" dirty="0">
              <a:solidFill>
                <a:srgbClr val="37B4F6"/>
              </a:solidFill>
              <a:cs typeface="Tahoma"/>
            </a:endParaRPr>
          </a:p>
          <a:p>
            <a:pPr marL="12700">
              <a:lnSpc>
                <a:spcPct val="100000"/>
              </a:lnSpc>
              <a:spcBef>
                <a:spcPts val="1340"/>
              </a:spcBef>
            </a:pPr>
            <a:endParaRPr sz="2400" dirty="0">
              <a:cs typeface="Tahoma"/>
            </a:endParaRPr>
          </a:p>
        </p:txBody>
      </p:sp>
      <p:pic>
        <p:nvPicPr>
          <p:cNvPr id="4" name="Content Placeholder 4">
            <a:extLst>
              <a:ext uri="{FF2B5EF4-FFF2-40B4-BE49-F238E27FC236}">
                <a16:creationId xmlns:a16="http://schemas.microsoft.com/office/drawing/2014/main" id="{C6B24B8B-C76F-66C7-5780-045657132094}"/>
              </a:ext>
            </a:extLst>
          </p:cNvPr>
          <p:cNvPicPr>
            <a:picLocks noGrp="1" noChangeAspect="1"/>
          </p:cNvPicPr>
          <p:nvPr>
            <p:ph idx="1"/>
          </p:nvPr>
        </p:nvPicPr>
        <p:blipFill>
          <a:blip r:embed="rId3"/>
          <a:stretch>
            <a:fillRect/>
          </a:stretch>
        </p:blipFill>
        <p:spPr>
          <a:xfrm>
            <a:off x="2743200" y="9067800"/>
            <a:ext cx="5943600" cy="1830547"/>
          </a:xfr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33189-5137-A99E-CD66-989409C20A13}"/>
              </a:ext>
            </a:extLst>
          </p:cNvPr>
          <p:cNvSpPr>
            <a:spLocks noGrp="1"/>
          </p:cNvSpPr>
          <p:nvPr>
            <p:ph type="title"/>
          </p:nvPr>
        </p:nvSpPr>
        <p:spPr>
          <a:xfrm>
            <a:off x="1141414" y="-103865"/>
            <a:ext cx="10517186" cy="1856465"/>
          </a:xfrm>
        </p:spPr>
        <p:txBody>
          <a:bodyPr>
            <a:normAutofit/>
          </a:bodyPr>
          <a:lstStyle/>
          <a:p>
            <a:r>
              <a:rPr lang="en-US" sz="2800" b="1" i="0" dirty="0">
                <a:effectLst/>
                <a:latin typeface="Times New Roman" panose="02020603050405020304" pitchFamily="18" charset="0"/>
                <a:cs typeface="Times New Roman" panose="02020603050405020304" pitchFamily="18" charset="0"/>
              </a:rPr>
              <a:t>Limitations of Storm Worker Architecture</a:t>
            </a:r>
            <a:endParaRPr lang="en-US" sz="2800" dirty="0"/>
          </a:p>
        </p:txBody>
      </p:sp>
      <p:sp>
        <p:nvSpPr>
          <p:cNvPr id="6" name="TextBox 5">
            <a:extLst>
              <a:ext uri="{FF2B5EF4-FFF2-40B4-BE49-F238E27FC236}">
                <a16:creationId xmlns:a16="http://schemas.microsoft.com/office/drawing/2014/main" id="{69DCC706-038F-CA21-1A55-3C2DDB1C9C28}"/>
              </a:ext>
            </a:extLst>
          </p:cNvPr>
          <p:cNvSpPr txBox="1"/>
          <p:nvPr/>
        </p:nvSpPr>
        <p:spPr>
          <a:xfrm>
            <a:off x="381000" y="5253335"/>
            <a:ext cx="11277600" cy="830997"/>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D0D0D"/>
                </a:solidFill>
                <a:effectLst/>
                <a:uLnTx/>
                <a:uFillTx/>
                <a:latin typeface="Söhne"/>
                <a:ea typeface="+mn-ea"/>
                <a:cs typeface="+mn-cs"/>
              </a:rPr>
              <a:t>Complexity of Design:</a:t>
            </a:r>
            <a:r>
              <a:rPr kumimoji="0" lang="en-US" sz="2400" b="0" i="0" u="none" strike="noStrike" kern="1200" cap="none" spc="0" normalizeH="0" baseline="0" noProof="0" dirty="0">
                <a:ln>
                  <a:noFill/>
                </a:ln>
                <a:solidFill>
                  <a:srgbClr val="0D0D0D"/>
                </a:solidFill>
                <a:effectLst/>
                <a:uLnTx/>
                <a:uFillTx/>
                <a:latin typeface="Söhne"/>
                <a:ea typeface="+mn-ea"/>
                <a:cs typeface="+mn-cs"/>
              </a:rPr>
              <a:t> complex design, with multiple levels of scheduling and interactions between threads, leading to uncertainty about task scheduling.</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BFE1B2E3-3FF6-9A63-B28B-9BB4E56E31C7}"/>
              </a:ext>
            </a:extLst>
          </p:cNvPr>
          <p:cNvSpPr txBox="1"/>
          <p:nvPr/>
        </p:nvSpPr>
        <p:spPr>
          <a:xfrm>
            <a:off x="381000" y="6271600"/>
            <a:ext cx="11277600" cy="535531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0D0D0D"/>
                </a:solidFill>
                <a:effectLst/>
                <a:uLnTx/>
                <a:uFillTx/>
                <a:latin typeface="Söhne"/>
                <a:ea typeface="+mn-ea"/>
                <a:cs typeface="+mn-cs"/>
              </a:rPr>
              <a:t>Disparate Tasks in Workers:</a:t>
            </a:r>
            <a:r>
              <a:rPr kumimoji="0" lang="en-US" sz="2400" b="0" i="0" u="none" strike="noStrike" kern="1200" cap="none" spc="0" normalizeH="0" baseline="0" noProof="0" dirty="0">
                <a:ln>
                  <a:noFill/>
                </a:ln>
                <a:solidFill>
                  <a:srgbClr val="0D0D0D"/>
                </a:solidFill>
                <a:effectLst/>
                <a:uLnTx/>
                <a:uFillTx/>
                <a:latin typeface="Söhne"/>
                <a:ea typeface="+mn-ea"/>
                <a:cs typeface="+mn-cs"/>
              </a:rPr>
              <a:t>  Kafka spout, internal service interaction, output writing) can run in the same JVM, making it challenging to isolate resource usage and troubleshoot issues.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400" dirty="0">
              <a:solidFill>
                <a:srgbClr val="0D0D0D"/>
              </a:solidFill>
              <a:latin typeface="Söhne"/>
            </a:endParaRPr>
          </a:p>
          <a:p>
            <a:pPr algn="l"/>
            <a:r>
              <a:rPr lang="en-US" sz="2400" b="1" i="0" dirty="0">
                <a:solidFill>
                  <a:srgbClr val="0D0D0D"/>
                </a:solidFill>
                <a:effectLst/>
                <a:latin typeface="Söhne"/>
              </a:rPr>
              <a:t>Impact of Errors :</a:t>
            </a:r>
            <a:r>
              <a:rPr lang="en-US" sz="2400" b="0" i="0" dirty="0">
                <a:solidFill>
                  <a:srgbClr val="0D0D0D"/>
                </a:solidFill>
                <a:effectLst/>
                <a:latin typeface="Söhne"/>
              </a:rPr>
              <a:t>Errors in one task can take down the entire worker process, impacting the performance of other tasks and leading to high variance in overall performance.</a:t>
            </a:r>
          </a:p>
          <a:p>
            <a:pPr algn="l"/>
            <a:endParaRPr lang="en-US" sz="2400" b="0" i="0" dirty="0">
              <a:solidFill>
                <a:srgbClr val="0D0D0D"/>
              </a:solidFill>
              <a:effectLst/>
              <a:latin typeface="Söhne"/>
            </a:endParaRPr>
          </a:p>
          <a:p>
            <a:pPr algn="l"/>
            <a:r>
              <a:rPr lang="en-US" sz="2400" b="1" i="0" dirty="0">
                <a:solidFill>
                  <a:srgbClr val="0D0D0D"/>
                </a:solidFill>
                <a:effectLst/>
                <a:latin typeface="Söhne"/>
              </a:rPr>
              <a:t>Inefficient Resource Allocation: </a:t>
            </a:r>
            <a:r>
              <a:rPr lang="en-US" sz="2400" b="0" i="0" dirty="0">
                <a:solidFill>
                  <a:srgbClr val="0D0D0D"/>
                </a:solidFill>
                <a:effectLst/>
                <a:latin typeface="Söhne"/>
              </a:rPr>
              <a:t>Storm assumes homogeneous workers, resulting in inefficient resource utilization and over-provisioning, especially when diverse components are packed into a worker.</a:t>
            </a:r>
          </a:p>
          <a:p>
            <a:pPr algn="l"/>
            <a:endParaRPr lang="en-US" sz="2400" dirty="0">
              <a:solidFill>
                <a:srgbClr val="0D0D0D"/>
              </a:solidFill>
              <a:latin typeface="Söhne"/>
            </a:endParaRPr>
          </a:p>
          <a:p>
            <a:pPr algn="l"/>
            <a:r>
              <a:rPr lang="en-US" sz="2000" dirty="0">
                <a:solidFill>
                  <a:srgbClr val="0D0D0D"/>
                </a:solidFill>
                <a:effectLst/>
                <a:latin typeface="Segoe UI" panose="020B0502040204020203" pitchFamily="34" charset="0"/>
                <a:ea typeface="Calibri" panose="020F0502020204030204" pitchFamily="34" charset="0"/>
              </a:rPr>
              <a:t>the limitations associated with the Storm worker architecture, emphasizing complexities in design, resource inefficiencies, error impacts, and scalability challenges. These insights underscore the necessity for developing </a:t>
            </a:r>
            <a:r>
              <a:rPr lang="en-US" sz="2000" b="1" dirty="0">
                <a:solidFill>
                  <a:srgbClr val="0D0D0D"/>
                </a:solidFill>
                <a:effectLst/>
                <a:latin typeface="Segoe UI" panose="020B0502040204020203" pitchFamily="34" charset="0"/>
                <a:ea typeface="Calibri" panose="020F0502020204030204" pitchFamily="34" charset="0"/>
              </a:rPr>
              <a:t>Issues with Storm Nimbus</a:t>
            </a:r>
            <a:endParaRPr lang="en-US" sz="2000" b="0" i="0" dirty="0">
              <a:solidFill>
                <a:srgbClr val="0D0D0D"/>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9" name="Content Placeholder 8">
            <a:extLst>
              <a:ext uri="{FF2B5EF4-FFF2-40B4-BE49-F238E27FC236}">
                <a16:creationId xmlns:a16="http://schemas.microsoft.com/office/drawing/2014/main" id="{DD553D51-8471-D25A-618F-A26DF0A0060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0" y="1371600"/>
            <a:ext cx="9448800" cy="3806036"/>
          </a:xfrm>
        </p:spPr>
      </p:pic>
    </p:spTree>
    <p:extLst>
      <p:ext uri="{BB962C8B-B14F-4D97-AF65-F5344CB8AC3E}">
        <p14:creationId xmlns:p14="http://schemas.microsoft.com/office/powerpoint/2010/main" val="950423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l="-20000" r="-20000"/>
          </a:stretch>
        </a:blip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743639" y="1050668"/>
            <a:ext cx="9597976" cy="631583"/>
          </a:xfrm>
          <a:prstGeom prst="rect">
            <a:avLst/>
          </a:prstGeom>
        </p:spPr>
        <p:txBody>
          <a:bodyPr vert="horz" wrap="square" lIns="0" tIns="15875" rIns="0" bIns="0" rtlCol="0">
            <a:spAutoFit/>
          </a:bodyPr>
          <a:lstStyle/>
          <a:p>
            <a:pPr marL="12700">
              <a:lnSpc>
                <a:spcPct val="100000"/>
              </a:lnSpc>
              <a:spcBef>
                <a:spcPts val="125"/>
              </a:spcBef>
            </a:pPr>
            <a:r>
              <a:rPr lang="en-US" sz="4000" b="1" dirty="0">
                <a:solidFill>
                  <a:schemeClr val="tx1">
                    <a:lumMod val="95000"/>
                  </a:schemeClr>
                </a:solidFill>
                <a:highlight>
                  <a:srgbClr val="000000"/>
                </a:highlight>
                <a:latin typeface="Charm" pitchFamily="2" charset="-34"/>
                <a:cs typeface="Charm" pitchFamily="2" charset="-34"/>
              </a:rPr>
              <a:t>Issues with Storm Nimbus</a:t>
            </a:r>
            <a:endParaRPr sz="5400" b="1" dirty="0">
              <a:solidFill>
                <a:schemeClr val="tx1">
                  <a:lumMod val="95000"/>
                </a:schemeClr>
              </a:solidFill>
              <a:highlight>
                <a:srgbClr val="000000"/>
              </a:highlight>
              <a:latin typeface="Charm" pitchFamily="2" charset="-34"/>
              <a:cs typeface="Charm" pitchFamily="2" charset="-34"/>
            </a:endParaRPr>
          </a:p>
        </p:txBody>
      </p:sp>
      <p:sp>
        <p:nvSpPr>
          <p:cNvPr id="3" name="object 3"/>
          <p:cNvSpPr txBox="1">
            <a:spLocks noGrp="1"/>
          </p:cNvSpPr>
          <p:nvPr>
            <p:ph sz="half" idx="2"/>
          </p:nvPr>
        </p:nvSpPr>
        <p:spPr>
          <a:xfrm>
            <a:off x="743639" y="2111829"/>
            <a:ext cx="4429125" cy="9228167"/>
          </a:xfrm>
          <a:prstGeom prst="rect">
            <a:avLst/>
          </a:prstGeom>
        </p:spPr>
        <p:txBody>
          <a:bodyPr vert="horz" wrap="square" lIns="0" tIns="119380" rIns="0" bIns="0" rtlCol="0">
            <a:spAutoFit/>
          </a:bodyPr>
          <a:lstStyle/>
          <a:p>
            <a:pPr marL="0" indent="0">
              <a:lnSpc>
                <a:spcPct val="150000"/>
              </a:lnSpc>
              <a:buNone/>
            </a:pPr>
            <a:r>
              <a:rPr lang="en-US" sz="2400" b="1" dirty="0">
                <a:solidFill>
                  <a:schemeClr val="tx2">
                    <a:lumMod val="20000"/>
                    <a:lumOff val="80000"/>
                  </a:schemeClr>
                </a:solidFill>
                <a:effectLst/>
                <a:highlight>
                  <a:srgbClr val="000000"/>
                </a:highlight>
              </a:rPr>
              <a:t>Overloading</a:t>
            </a:r>
            <a:endParaRPr lang="en-US" sz="2400" b="1" dirty="0">
              <a:solidFill>
                <a:schemeClr val="tx2">
                  <a:lumMod val="20000"/>
                  <a:lumOff val="80000"/>
                </a:schemeClr>
              </a:solidFill>
              <a:highlight>
                <a:srgbClr val="000000"/>
              </a:highlight>
            </a:endParaRPr>
          </a:p>
          <a:p>
            <a:pPr>
              <a:lnSpc>
                <a:spcPct val="150000"/>
              </a:lnSpc>
              <a:buFont typeface="Arial" panose="020B0604020202020204" pitchFamily="34" charset="0"/>
              <a:buChar char="•"/>
            </a:pPr>
            <a:r>
              <a:rPr lang="en-US" sz="2400" dirty="0">
                <a:solidFill>
                  <a:schemeClr val="tx1"/>
                </a:solidFill>
                <a:effectLst/>
                <a:highlight>
                  <a:srgbClr val="000000"/>
                </a:highlight>
              </a:rPr>
              <a:t>Storm Nimbus can become overloaded when processing a high volume of large data , scheduling , managing counter of topologies leading to performance degradation and delays in data processing.</a:t>
            </a:r>
          </a:p>
          <a:p>
            <a:pPr marL="0" indent="0">
              <a:lnSpc>
                <a:spcPct val="150000"/>
              </a:lnSpc>
              <a:buNone/>
            </a:pPr>
            <a:r>
              <a:rPr lang="en-US" sz="2400" b="1" dirty="0">
                <a:solidFill>
                  <a:schemeClr val="tx2">
                    <a:lumMod val="20000"/>
                    <a:lumOff val="80000"/>
                  </a:schemeClr>
                </a:solidFill>
                <a:effectLst/>
                <a:highlight>
                  <a:srgbClr val="000000"/>
                </a:highlight>
              </a:rPr>
              <a:t>Limitations due to Zookeeper</a:t>
            </a:r>
            <a:endParaRPr lang="en-US" sz="2400" b="1" dirty="0">
              <a:solidFill>
                <a:schemeClr val="tx2">
                  <a:lumMod val="20000"/>
                  <a:lumOff val="80000"/>
                </a:schemeClr>
              </a:solidFill>
              <a:highlight>
                <a:srgbClr val="000000"/>
              </a:highlight>
            </a:endParaRPr>
          </a:p>
          <a:p>
            <a:pPr>
              <a:lnSpc>
                <a:spcPct val="150000"/>
              </a:lnSpc>
              <a:buFont typeface="Arial" panose="020B0604020202020204" pitchFamily="34" charset="0"/>
              <a:buChar char="•"/>
            </a:pPr>
            <a:r>
              <a:rPr lang="en-US" sz="2400" dirty="0">
                <a:solidFill>
                  <a:schemeClr val="tx1">
                    <a:lumMod val="95000"/>
                  </a:schemeClr>
                </a:solidFill>
                <a:effectLst/>
                <a:highlight>
                  <a:srgbClr val="000000"/>
                </a:highlight>
              </a:rPr>
              <a:t>Storm Nimbus relies heavily on Zookeeper for coordination and metadata management, which can introduce additional complexity and potential points of failure.</a:t>
            </a:r>
          </a:p>
          <a:p>
            <a:pPr>
              <a:lnSpc>
                <a:spcPct val="100000"/>
              </a:lnSpc>
              <a:spcBef>
                <a:spcPts val="350"/>
              </a:spcBef>
              <a:buClr>
                <a:srgbClr val="BEE7FF"/>
              </a:buClr>
              <a:buFont typeface="Calibri"/>
              <a:buChar char="•"/>
            </a:pPr>
            <a:endParaRPr sz="1600" dirty="0">
              <a:solidFill>
                <a:schemeClr val="tx1">
                  <a:lumMod val="95000"/>
                </a:schemeClr>
              </a:solidFill>
              <a:highlight>
                <a:srgbClr val="000000"/>
              </a:highlight>
              <a:latin typeface="Calibri"/>
              <a:cs typeface="Calibri"/>
            </a:endParaRPr>
          </a:p>
        </p:txBody>
      </p:sp>
      <p:sp>
        <p:nvSpPr>
          <p:cNvPr id="4" name="object 4"/>
          <p:cNvSpPr txBox="1"/>
          <p:nvPr/>
        </p:nvSpPr>
        <p:spPr>
          <a:xfrm>
            <a:off x="6705600" y="2133600"/>
            <a:ext cx="5123761" cy="8697253"/>
          </a:xfrm>
          <a:prstGeom prst="rect">
            <a:avLst/>
          </a:prstGeom>
        </p:spPr>
        <p:txBody>
          <a:bodyPr vert="horz" wrap="square" lIns="0" tIns="119380" rIns="0" bIns="0" rtlCol="0">
            <a:spAutoFit/>
          </a:bodyPr>
          <a:lstStyle/>
          <a:p>
            <a:pPr>
              <a:lnSpc>
                <a:spcPct val="150000"/>
              </a:lnSpc>
            </a:pPr>
            <a:r>
              <a:rPr lang="en-US" sz="2400" b="1" dirty="0">
                <a:solidFill>
                  <a:schemeClr val="tx2">
                    <a:lumMod val="20000"/>
                    <a:lumOff val="80000"/>
                  </a:schemeClr>
                </a:solidFill>
                <a:effectLst/>
                <a:highlight>
                  <a:srgbClr val="000000"/>
                </a:highlight>
                <a:latin typeface="Arial" panose="020B0604020202020204" pitchFamily="34" charset="0"/>
                <a:cs typeface="Arial" panose="020B0604020202020204" pitchFamily="34" charset="0"/>
              </a:rPr>
              <a:t>Lack of Resource Isolation</a:t>
            </a:r>
            <a:br>
              <a:rPr lang="en-US" sz="2400" b="1" dirty="0">
                <a:effectLst/>
                <a:highlight>
                  <a:srgbClr val="000000"/>
                </a:highlight>
                <a:latin typeface="Arial" panose="020B0604020202020204" pitchFamily="34" charset="0"/>
                <a:cs typeface="Arial" panose="020B0604020202020204" pitchFamily="34" charset="0"/>
              </a:rPr>
            </a:br>
            <a:endParaRPr lang="en-US" sz="2400" b="1" dirty="0">
              <a:highlight>
                <a:srgbClr val="000000"/>
              </a:highlight>
              <a:latin typeface="Arial" panose="020B0604020202020204" pitchFamily="34" charset="0"/>
              <a:cs typeface="Arial" panose="020B0604020202020204" pitchFamily="34" charset="0"/>
            </a:endParaRPr>
          </a:p>
          <a:p>
            <a:pPr>
              <a:lnSpc>
                <a:spcPct val="150000"/>
              </a:lnSpc>
              <a:buFont typeface="Arial" panose="020B0604020202020204" pitchFamily="34" charset="0"/>
              <a:buChar char="•"/>
            </a:pPr>
            <a:r>
              <a:rPr lang="en-US" sz="2400" dirty="0">
                <a:effectLst/>
                <a:highlight>
                  <a:srgbClr val="000000"/>
                </a:highlight>
                <a:latin typeface="Arial" panose="020B0604020202020204" pitchFamily="34" charset="0"/>
                <a:cs typeface="Arial" panose="020B0604020202020204" pitchFamily="34" charset="0"/>
              </a:rPr>
              <a:t>Storm Nimbus does not provide sufficient resource isolation, which can result in resource contention and impact the overall stability and performance of the system.</a:t>
            </a:r>
          </a:p>
          <a:p>
            <a:pPr>
              <a:lnSpc>
                <a:spcPct val="150000"/>
              </a:lnSpc>
              <a:buClr>
                <a:srgbClr val="BEE7FF"/>
              </a:buClr>
              <a:buFont typeface="Calibri"/>
              <a:buChar char="•"/>
            </a:pPr>
            <a:endParaRPr sz="2400" dirty="0">
              <a:highlight>
                <a:srgbClr val="000000"/>
              </a:highlight>
              <a:latin typeface="Arial" panose="020B0604020202020204" pitchFamily="34" charset="0"/>
              <a:cs typeface="Arial" panose="020B0604020202020204" pitchFamily="34" charset="0"/>
            </a:endParaRPr>
          </a:p>
          <a:p>
            <a:pPr>
              <a:lnSpc>
                <a:spcPct val="150000"/>
              </a:lnSpc>
            </a:pPr>
            <a:r>
              <a:rPr lang="en-US" sz="2400" b="1" dirty="0">
                <a:solidFill>
                  <a:schemeClr val="tx2">
                    <a:lumMod val="20000"/>
                    <a:lumOff val="80000"/>
                  </a:schemeClr>
                </a:solidFill>
                <a:effectLst/>
                <a:highlight>
                  <a:srgbClr val="000000"/>
                </a:highlight>
                <a:latin typeface="Arial" panose="020B0604020202020204" pitchFamily="34" charset="0"/>
                <a:cs typeface="Arial" panose="020B0604020202020204" pitchFamily="34" charset="0"/>
              </a:rPr>
              <a:t>Single Point of Failure</a:t>
            </a:r>
            <a:br>
              <a:rPr lang="en-US" sz="2400" b="1" dirty="0">
                <a:solidFill>
                  <a:schemeClr val="tx2">
                    <a:lumMod val="20000"/>
                    <a:lumOff val="80000"/>
                  </a:schemeClr>
                </a:solidFill>
                <a:effectLst/>
                <a:highlight>
                  <a:srgbClr val="000000"/>
                </a:highlight>
                <a:latin typeface="Arial" panose="020B0604020202020204" pitchFamily="34" charset="0"/>
                <a:cs typeface="Arial" panose="020B0604020202020204" pitchFamily="34" charset="0"/>
              </a:rPr>
            </a:br>
            <a:endParaRPr lang="en-US" sz="2400" b="1" dirty="0">
              <a:solidFill>
                <a:schemeClr val="tx2">
                  <a:lumMod val="20000"/>
                  <a:lumOff val="80000"/>
                </a:schemeClr>
              </a:solidFill>
              <a:highlight>
                <a:srgbClr val="000000"/>
              </a:highlight>
              <a:latin typeface="Arial" panose="020B0604020202020204" pitchFamily="34" charset="0"/>
              <a:cs typeface="Arial" panose="020B0604020202020204" pitchFamily="34" charset="0"/>
            </a:endParaRPr>
          </a:p>
          <a:p>
            <a:pPr>
              <a:lnSpc>
                <a:spcPct val="150000"/>
              </a:lnSpc>
              <a:buFont typeface="Arial" panose="020B0604020202020204" pitchFamily="34" charset="0"/>
              <a:buChar char="•"/>
            </a:pPr>
            <a:r>
              <a:rPr lang="en-US" sz="2400" dirty="0">
                <a:effectLst/>
                <a:highlight>
                  <a:srgbClr val="000000"/>
                </a:highlight>
                <a:latin typeface="Arial" panose="020B0604020202020204" pitchFamily="34" charset="0"/>
                <a:cs typeface="Arial" panose="020B0604020202020204" pitchFamily="34" charset="0"/>
              </a:rPr>
              <a:t>Storm Nimbus is a single point of failure in the Storm cluster, as the loss of Nimbus can result in the loss of metadata and disrupt the entire system.</a:t>
            </a:r>
          </a:p>
          <a:p>
            <a:pPr>
              <a:lnSpc>
                <a:spcPct val="100000"/>
              </a:lnSpc>
              <a:spcBef>
                <a:spcPts val="350"/>
              </a:spcBef>
              <a:buClr>
                <a:srgbClr val="BEE7FF"/>
              </a:buClr>
              <a:buFont typeface="Calibri"/>
              <a:buChar char="•"/>
            </a:pPr>
            <a:endParaRPr sz="1400" dirty="0">
              <a:highlight>
                <a:srgbClr val="000000"/>
              </a:highlight>
              <a:latin typeface="Arial" panose="020B0604020202020204" pitchFamily="34" charset="0"/>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81543" y="1371600"/>
            <a:ext cx="9905999" cy="790559"/>
          </a:xfrm>
          <a:prstGeom prst="rect">
            <a:avLst/>
          </a:prstGeom>
        </p:spPr>
        <p:txBody>
          <a:bodyPr vert="horz" wrap="square" lIns="0" tIns="112353" rIns="0" bIns="0" rtlCol="0">
            <a:spAutoFit/>
          </a:bodyPr>
          <a:lstStyle/>
          <a:p>
            <a:pPr marL="256540">
              <a:lnSpc>
                <a:spcPct val="100000"/>
              </a:lnSpc>
              <a:spcBef>
                <a:spcPts val="110"/>
              </a:spcBef>
            </a:pPr>
            <a:r>
              <a:rPr lang="en-US" sz="4400" b="1" dirty="0">
                <a:solidFill>
                  <a:schemeClr val="tx1"/>
                </a:solidFill>
                <a:latin typeface="Charm" pitchFamily="2" charset="-34"/>
                <a:cs typeface="Charm" pitchFamily="2" charset="-34"/>
              </a:rPr>
              <a:t>Challenges in Storm</a:t>
            </a:r>
            <a:r>
              <a:rPr lang="en-US" sz="4400" b="1" dirty="0">
                <a:highlight>
                  <a:srgbClr val="000000"/>
                </a:highlight>
                <a:latin typeface="Charm" pitchFamily="2" charset="-34"/>
                <a:cs typeface="Charm" pitchFamily="2" charset="-34"/>
              </a:rPr>
              <a:t> </a:t>
            </a:r>
            <a:endParaRPr sz="4400" b="1" dirty="0">
              <a:solidFill>
                <a:schemeClr val="tx1"/>
              </a:solidFill>
              <a:highlight>
                <a:srgbClr val="000000"/>
              </a:highlight>
              <a:latin typeface="Charm" pitchFamily="2" charset="-34"/>
              <a:cs typeface="Charm" pitchFamily="2" charset="-34"/>
            </a:endParaRPr>
          </a:p>
        </p:txBody>
      </p:sp>
      <p:sp>
        <p:nvSpPr>
          <p:cNvPr id="5" name="Content Placeholder 4">
            <a:extLst>
              <a:ext uri="{FF2B5EF4-FFF2-40B4-BE49-F238E27FC236}">
                <a16:creationId xmlns:a16="http://schemas.microsoft.com/office/drawing/2014/main" id="{F6390739-DDAD-41A2-7B7F-B8C6B406C196}"/>
              </a:ext>
            </a:extLst>
          </p:cNvPr>
          <p:cNvSpPr>
            <a:spLocks noGrp="1"/>
          </p:cNvSpPr>
          <p:nvPr>
            <p:ph idx="1"/>
          </p:nvPr>
        </p:nvSpPr>
        <p:spPr>
          <a:xfrm>
            <a:off x="1141414" y="2819400"/>
            <a:ext cx="9905999" cy="7543800"/>
          </a:xfrm>
        </p:spPr>
        <p:txBody>
          <a:bodyPr>
            <a:noAutofit/>
          </a:bodyPr>
          <a:lstStyle/>
          <a:p>
            <a:pPr marL="457200" marR="0" lvl="0" indent="-457200">
              <a:lnSpc>
                <a:spcPct val="107000"/>
              </a:lnSpc>
              <a:spcBef>
                <a:spcPts val="0"/>
              </a:spcBef>
              <a:spcAft>
                <a:spcPts val="0"/>
              </a:spcAft>
              <a:buAutoNum type="arabicPeriod"/>
              <a:tabLst>
                <a:tab pos="457200" algn="l"/>
              </a:tabLst>
            </a:pPr>
            <a:r>
              <a:rPr lang="en-US" sz="2400" b="1"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Lack of Backpressure</a:t>
            </a:r>
            <a:r>
              <a:rPr lang="en-US" sz="2400" b="1" kern="100" dirty="0">
                <a:solidFill>
                  <a:srgbClr val="0D0D0D"/>
                </a:solidFill>
                <a:latin typeface="Calibri" panose="020F0502020204030204" pitchFamily="34" charset="0"/>
                <a:ea typeface="Calibri" panose="020F0502020204030204" pitchFamily="34" charset="0"/>
                <a:cs typeface="Times New Roman" panose="02020603050405020304" pitchFamily="18" charset="0"/>
              </a:rPr>
              <a:t> :</a:t>
            </a:r>
            <a:r>
              <a:rPr lang="en-US" sz="2000" kern="0" dirty="0">
                <a:solidFill>
                  <a:srgbClr val="0D0D0D"/>
                </a:solidFill>
                <a:effectLst/>
                <a:latin typeface="Segoe UI" panose="020B0502040204020203" pitchFamily="34" charset="0"/>
                <a:ea typeface="Times New Roman" panose="02020603050405020304" pitchFamily="18" charset="0"/>
              </a:rPr>
              <a:t>     </a:t>
            </a:r>
          </a:p>
          <a:p>
            <a:pPr marL="0" marR="0" lvl="0" indent="0">
              <a:lnSpc>
                <a:spcPct val="107000"/>
              </a:lnSpc>
              <a:spcBef>
                <a:spcPts val="0"/>
              </a:spcBef>
              <a:spcAft>
                <a:spcPts val="0"/>
              </a:spcAft>
              <a:buNone/>
              <a:tabLst>
                <a:tab pos="457200" algn="l"/>
              </a:tabLst>
            </a:pPr>
            <a:r>
              <a:rPr lang="en-US" sz="2000" kern="0" dirty="0">
                <a:solidFill>
                  <a:srgbClr val="0D0D0D"/>
                </a:solidFill>
                <a:latin typeface="Segoe UI" panose="020B0502040204020203" pitchFamily="34" charset="0"/>
                <a:ea typeface="Times New Roman" panose="02020603050405020304" pitchFamily="18" charset="0"/>
              </a:rPr>
              <a:t>  </a:t>
            </a:r>
            <a:r>
              <a:rPr lang="en-US" sz="2000" kern="0" dirty="0">
                <a:solidFill>
                  <a:srgbClr val="0D0D0D"/>
                </a:solidFill>
                <a:effectLst/>
                <a:latin typeface="Segoe UI" panose="020B0502040204020203" pitchFamily="34" charset="0"/>
                <a:ea typeface="Times New Roman" panose="02020603050405020304" pitchFamily="18" charset="0"/>
              </a:rPr>
              <a:t>Storm lacks a backpressure mechanism, resulting in unbounded tuple drops when  the receiver component is overwhelmed</a:t>
            </a:r>
            <a:endPar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endParaRPr>
          </a:p>
          <a:p>
            <a:pPr marL="723908" marR="0" indent="-342900">
              <a:spcBef>
                <a:spcPts val="0"/>
              </a:spcBef>
              <a:spcAft>
                <a:spcPts val="0"/>
              </a:spcAf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Disadvantages </a:t>
            </a:r>
            <a:r>
              <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rPr>
              <a:t>in</a:t>
            </a: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clude:</a:t>
            </a:r>
            <a:endParaRPr lang="en-US" sz="2000" dirty="0">
              <a:effectLst/>
            </a:endParaRPr>
          </a:p>
          <a:p>
            <a:pPr marL="1257300" marR="0" lvl="2" indent="-342900">
              <a:lnSpc>
                <a:spcPct val="107000"/>
              </a:lnSpc>
              <a:spcBef>
                <a:spcPts val="0"/>
              </a:spcBef>
              <a:spcAft>
                <a:spcPts val="0"/>
              </a:spcAft>
              <a:buSzPts val="1000"/>
              <a:tabLst>
                <a:tab pos="13716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Unbounded tuple drops without acknowledgements, leading to visibility issues.</a:t>
            </a: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1257300" marR="0" lvl="2" indent="-342900">
              <a:lnSpc>
                <a:spcPct val="107000"/>
              </a:lnSpc>
              <a:spcBef>
                <a:spcPts val="0"/>
              </a:spcBef>
              <a:spcAft>
                <a:spcPts val="0"/>
              </a:spcAft>
              <a:buSzPts val="1000"/>
              <a:tabLst>
                <a:tab pos="13716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Loss of upstream work.</a:t>
            </a: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1257300" marR="0" lvl="2" indent="-342900">
              <a:lnSpc>
                <a:spcPct val="107000"/>
              </a:lnSpc>
              <a:spcBef>
                <a:spcPts val="0"/>
              </a:spcBef>
              <a:spcAft>
                <a:spcPts val="0"/>
              </a:spcAft>
              <a:buSzPts val="1000"/>
              <a:tabLst>
                <a:tab pos="13716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Decreased system predictability and resource utilization.</a:t>
            </a:r>
          </a:p>
          <a:p>
            <a:pPr marL="914400" marR="0" lvl="2" indent="0">
              <a:lnSpc>
                <a:spcPct val="107000"/>
              </a:lnSpc>
              <a:spcBef>
                <a:spcPts val="0"/>
              </a:spcBef>
              <a:spcAft>
                <a:spcPts val="0"/>
              </a:spcAft>
              <a:buSzPts val="1000"/>
              <a:buNone/>
              <a:tabLst>
                <a:tab pos="1371600" algn="l"/>
              </a:tabLst>
            </a:pP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0"/>
              </a:spcAft>
              <a:buNone/>
              <a:tabLst>
                <a:tab pos="457200" algn="l"/>
              </a:tabLst>
            </a:pPr>
            <a:r>
              <a:rPr lang="en-US" sz="2000" b="1"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2. </a:t>
            </a:r>
            <a:r>
              <a:rPr lang="en-US" sz="2400" b="1"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Efficiency Concerns</a:t>
            </a:r>
            <a:endParaRPr lang="en-US" sz="24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0"/>
              </a:spcAft>
              <a:buSzPts val="1000"/>
              <a:tabLst>
                <a:tab pos="9144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Unpredictable performance during topology execution in production, leading to tuple failures, replays, and execution lag.</a:t>
            </a: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0"/>
              </a:spcAft>
              <a:buSzPts val="1000"/>
              <a:tabLst>
                <a:tab pos="9144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Common causes:</a:t>
            </a: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1200150" marR="0" lvl="2" indent="-285750">
              <a:lnSpc>
                <a:spcPct val="107000"/>
              </a:lnSpc>
              <a:spcBef>
                <a:spcPts val="0"/>
              </a:spcBef>
              <a:spcAft>
                <a:spcPts val="0"/>
              </a:spcAft>
              <a:buSzPts val="1000"/>
              <a:tabLst>
                <a:tab pos="13716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Suboptimal tuple replays, especially in high fan-out topologies.</a:t>
            </a: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1200150" marR="0" lvl="2" indent="-285750">
              <a:lnSpc>
                <a:spcPct val="107000"/>
              </a:lnSpc>
              <a:spcBef>
                <a:spcPts val="0"/>
              </a:spcBef>
              <a:spcAft>
                <a:spcPts val="0"/>
              </a:spcAft>
              <a:buSzPts val="1000"/>
              <a:tabLst>
                <a:tab pos="13716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Long garbage collection cycles due to large RAM consumption.</a:t>
            </a: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1200150" marR="0" lvl="2" indent="-285750">
              <a:lnSpc>
                <a:spcPct val="107000"/>
              </a:lnSpc>
              <a:spcBef>
                <a:spcPts val="0"/>
              </a:spcBef>
              <a:spcAft>
                <a:spcPts val="0"/>
              </a:spcAft>
              <a:buSzPts val="1000"/>
              <a:tabLst>
                <a:tab pos="13716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Queue contention, particularly when workers run multiple executors.</a:t>
            </a:r>
          </a:p>
          <a:p>
            <a:pPr marL="914400" marR="0" lvl="2" indent="0">
              <a:lnSpc>
                <a:spcPct val="107000"/>
              </a:lnSpc>
              <a:spcBef>
                <a:spcPts val="0"/>
              </a:spcBef>
              <a:spcAft>
                <a:spcPts val="0"/>
              </a:spcAft>
              <a:buSzPts val="1000"/>
              <a:buNone/>
              <a:tabLst>
                <a:tab pos="1371600" algn="l"/>
              </a:tabLst>
            </a:pP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0"/>
              </a:spcAft>
              <a:buNone/>
              <a:tabLst>
                <a:tab pos="457200" algn="l"/>
              </a:tabLst>
            </a:pPr>
            <a:r>
              <a:rPr lang="en-US" sz="2000" b="1"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3. </a:t>
            </a:r>
            <a:r>
              <a:rPr lang="en-US" sz="2400" b="1"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Overprovisioning for Mitigation</a:t>
            </a:r>
            <a:endParaRPr lang="en-US" sz="24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0"/>
              </a:spcAft>
              <a:buSzPts val="1000"/>
              <a:tabLst>
                <a:tab pos="9144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To mitigate risks, overprovisioning of resources is often necessary.</a:t>
            </a: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0"/>
              </a:spcAft>
              <a:buSzPts val="1000"/>
              <a:tabLst>
                <a:tab pos="914400" algn="l"/>
              </a:tabLst>
            </a:pPr>
            <a:r>
              <a:rPr lang="en-US" sz="2000" kern="0" dirty="0">
                <a:solidFill>
                  <a:srgbClr val="0D0D0D"/>
                </a:solidFill>
                <a:effectLst/>
                <a:latin typeface="Segoe UI" panose="020B0502040204020203" pitchFamily="34" charset="0"/>
                <a:ea typeface="Times New Roman" panose="02020603050405020304" pitchFamily="18" charset="0"/>
                <a:cs typeface="Times New Roman" panose="02020603050405020304" pitchFamily="18" charset="0"/>
              </a:rPr>
              <a:t>Example: A sample three-stage Storm topology requires 600 cores with only 20-30% CPU utilization on average.</a:t>
            </a:r>
            <a:endParaRPr lang="en-US" sz="2000" kern="1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31287" y="989740"/>
            <a:ext cx="9905999" cy="667753"/>
          </a:xfrm>
          <a:prstGeom prst="rect">
            <a:avLst/>
          </a:prstGeom>
        </p:spPr>
        <p:txBody>
          <a:bodyPr vert="horz" wrap="square" lIns="0" tIns="112655" rIns="0" bIns="0" rtlCol="0">
            <a:spAutoFit/>
          </a:bodyPr>
          <a:lstStyle/>
          <a:p>
            <a:pPr marL="256540">
              <a:lnSpc>
                <a:spcPct val="100000"/>
              </a:lnSpc>
              <a:spcBef>
                <a:spcPts val="125"/>
              </a:spcBef>
            </a:pPr>
            <a:r>
              <a:rPr lang="en-US" sz="3600" b="1" dirty="0">
                <a:solidFill>
                  <a:schemeClr val="tx1"/>
                </a:solidFill>
                <a:latin typeface="Charm" pitchFamily="2" charset="-34"/>
                <a:cs typeface="Charm" pitchFamily="2" charset="-34"/>
              </a:rPr>
              <a:t>Alternatives Considered</a:t>
            </a:r>
            <a:endParaRPr sz="3600" dirty="0">
              <a:solidFill>
                <a:schemeClr val="tx1"/>
              </a:solidFill>
              <a:latin typeface="Tahoma"/>
              <a:cs typeface="Tahoma"/>
            </a:endParaRPr>
          </a:p>
        </p:txBody>
      </p:sp>
      <p:sp>
        <p:nvSpPr>
          <p:cNvPr id="4" name="object 4"/>
          <p:cNvSpPr txBox="1">
            <a:spLocks noGrp="1"/>
          </p:cNvSpPr>
          <p:nvPr>
            <p:ph sz="half" idx="2"/>
          </p:nvPr>
        </p:nvSpPr>
        <p:spPr>
          <a:xfrm>
            <a:off x="706802" y="2079505"/>
            <a:ext cx="4962162" cy="3879524"/>
          </a:xfrm>
          <a:prstGeom prst="rect">
            <a:avLst/>
          </a:prstGeom>
        </p:spPr>
        <p:txBody>
          <a:bodyPr vert="horz" wrap="square" lIns="0" tIns="119380" rIns="0" bIns="0" rtlCol="0">
            <a:spAutoFit/>
          </a:bodyPr>
          <a:lstStyle/>
          <a:p>
            <a:pPr marL="0" indent="0">
              <a:buNone/>
            </a:pPr>
            <a:r>
              <a:rPr lang="en-US" sz="2400" b="1" dirty="0">
                <a:solidFill>
                  <a:schemeClr val="bg1"/>
                </a:solidFill>
                <a:effectLst/>
                <a:latin typeface="+mn-lt"/>
              </a:rPr>
              <a:t>Apache </a:t>
            </a:r>
            <a:r>
              <a:rPr lang="en-US" sz="2400" b="1" dirty="0" err="1">
                <a:solidFill>
                  <a:schemeClr val="bg1"/>
                </a:solidFill>
                <a:effectLst/>
                <a:latin typeface="+mn-lt"/>
              </a:rPr>
              <a:t>Samza</a:t>
            </a:r>
            <a:endParaRPr lang="en-US" sz="2400" b="1" dirty="0">
              <a:solidFill>
                <a:schemeClr val="bg1"/>
              </a:solidFill>
              <a:latin typeface="+mn-lt"/>
            </a:endParaRPr>
          </a:p>
          <a:p>
            <a:pPr>
              <a:buFont typeface="Arial" panose="020B0604020202020204" pitchFamily="34" charset="0"/>
              <a:buChar char="•"/>
            </a:pPr>
            <a:r>
              <a:rPr lang="en-US" sz="2400" dirty="0">
                <a:solidFill>
                  <a:schemeClr val="tx1"/>
                </a:solidFill>
                <a:effectLst/>
                <a:latin typeface="+mn-lt"/>
              </a:rPr>
              <a:t>Apache </a:t>
            </a:r>
            <a:r>
              <a:rPr lang="en-US" sz="2400" dirty="0" err="1">
                <a:solidFill>
                  <a:schemeClr val="tx1"/>
                </a:solidFill>
                <a:effectLst/>
                <a:latin typeface="+mn-lt"/>
              </a:rPr>
              <a:t>Samza</a:t>
            </a:r>
            <a:r>
              <a:rPr lang="en-US" sz="2400" dirty="0">
                <a:solidFill>
                  <a:schemeClr val="tx1"/>
                </a:solidFill>
                <a:effectLst/>
                <a:latin typeface="+mn-lt"/>
              </a:rPr>
              <a:t> is a distributed stream processing framework that provides fault </a:t>
            </a:r>
            <a:r>
              <a:rPr lang="en-US" sz="2400" dirty="0">
                <a:solidFill>
                  <a:schemeClr val="tx1"/>
                </a:solidFill>
                <a:effectLst/>
                <a:latin typeface="+mn-lt"/>
                <a:cs typeface="Aldhabi" pitchFamily="2" charset="-78"/>
              </a:rPr>
              <a:t>tolerance</a:t>
            </a:r>
            <a:r>
              <a:rPr lang="en-US" sz="2400" dirty="0">
                <a:solidFill>
                  <a:schemeClr val="tx1"/>
                </a:solidFill>
                <a:effectLst/>
                <a:latin typeface="+mn-lt"/>
              </a:rPr>
              <a:t> and scalability.</a:t>
            </a:r>
          </a:p>
          <a:p>
            <a:pPr>
              <a:buFont typeface="Arial" panose="020B0604020202020204" pitchFamily="34" charset="0"/>
              <a:buChar char="•"/>
            </a:pPr>
            <a:r>
              <a:rPr lang="en-US" sz="2400" dirty="0">
                <a:solidFill>
                  <a:schemeClr val="tx1"/>
                </a:solidFill>
                <a:effectLst/>
                <a:latin typeface="+mn-lt"/>
              </a:rPr>
              <a:t>However, it lacks the performance and manageability features required to address the limitations of Storm.</a:t>
            </a:r>
          </a:p>
          <a:p>
            <a:pPr marL="12700">
              <a:lnSpc>
                <a:spcPct val="100000"/>
              </a:lnSpc>
              <a:spcBef>
                <a:spcPts val="940"/>
              </a:spcBef>
            </a:pPr>
            <a:endParaRPr sz="1350" dirty="0">
              <a:solidFill>
                <a:schemeClr val="tx1"/>
              </a:solidFill>
              <a:latin typeface="+mn-lt"/>
              <a:cs typeface="Ryo Clean PlusN M"/>
            </a:endParaRPr>
          </a:p>
        </p:txBody>
      </p:sp>
      <p:sp>
        <p:nvSpPr>
          <p:cNvPr id="3" name="object 3"/>
          <p:cNvSpPr txBox="1"/>
          <p:nvPr/>
        </p:nvSpPr>
        <p:spPr>
          <a:xfrm>
            <a:off x="6951936" y="6206237"/>
            <a:ext cx="4573950" cy="3559949"/>
          </a:xfrm>
          <a:prstGeom prst="rect">
            <a:avLst/>
          </a:prstGeom>
        </p:spPr>
        <p:txBody>
          <a:bodyPr vert="horz" wrap="square" lIns="0" tIns="119380" rIns="0" bIns="0" rtlCol="0">
            <a:spAutoFit/>
          </a:bodyPr>
          <a:lstStyle/>
          <a:p>
            <a:r>
              <a:rPr lang="en-US" sz="2400" b="1" dirty="0">
                <a:solidFill>
                  <a:schemeClr val="bg1"/>
                </a:solidFill>
                <a:effectLst/>
              </a:rPr>
              <a:t>Apache Spark Streaming</a:t>
            </a:r>
            <a:br>
              <a:rPr lang="en-US" sz="2400" b="1" dirty="0">
                <a:solidFill>
                  <a:schemeClr val="tx2">
                    <a:lumMod val="20000"/>
                    <a:lumOff val="80000"/>
                  </a:schemeClr>
                </a:solidFill>
                <a:effectLst/>
              </a:rPr>
            </a:br>
            <a:endParaRPr lang="en-US" sz="2400" b="1" dirty="0">
              <a:solidFill>
                <a:schemeClr val="tx2">
                  <a:lumMod val="20000"/>
                  <a:lumOff val="80000"/>
                </a:schemeClr>
              </a:solidFill>
            </a:endParaRPr>
          </a:p>
          <a:p>
            <a:pPr>
              <a:buFont typeface="Arial" panose="020B0604020202020204" pitchFamily="34" charset="0"/>
              <a:buChar char="•"/>
            </a:pPr>
            <a:r>
              <a:rPr lang="en-US" sz="2400" dirty="0">
                <a:effectLst/>
              </a:rPr>
              <a:t>Apache Spark Streaming is a real-time processing framework that integrates with the Spark ecosystem.</a:t>
            </a:r>
          </a:p>
          <a:p>
            <a:pPr>
              <a:buFont typeface="Arial" panose="020B0604020202020204" pitchFamily="34" charset="0"/>
              <a:buChar char="•"/>
            </a:pPr>
            <a:r>
              <a:rPr lang="en-US" sz="2400" dirty="0">
                <a:effectLst/>
              </a:rPr>
              <a:t>However, it does not provide the same level of fault tolerance and manageability as Twitter Heron.</a:t>
            </a:r>
          </a:p>
          <a:p>
            <a:pPr marL="12700">
              <a:lnSpc>
                <a:spcPct val="100000"/>
              </a:lnSpc>
              <a:spcBef>
                <a:spcPts val="940"/>
              </a:spcBef>
            </a:pPr>
            <a:endParaRPr sz="2400" dirty="0">
              <a:latin typeface="Ryo Clean PlusN M"/>
              <a:cs typeface="Ryo Clean PlusN M"/>
            </a:endParaRPr>
          </a:p>
        </p:txBody>
      </p:sp>
      <p:sp>
        <p:nvSpPr>
          <p:cNvPr id="5" name="object 5"/>
          <p:cNvSpPr txBox="1"/>
          <p:nvPr/>
        </p:nvSpPr>
        <p:spPr>
          <a:xfrm>
            <a:off x="1031287" y="6206237"/>
            <a:ext cx="4189729" cy="3444533"/>
          </a:xfrm>
          <a:prstGeom prst="rect">
            <a:avLst/>
          </a:prstGeom>
        </p:spPr>
        <p:txBody>
          <a:bodyPr vert="horz" wrap="square" lIns="0" tIns="119380" rIns="0" bIns="0" rtlCol="0">
            <a:spAutoFit/>
          </a:bodyPr>
          <a:lstStyle/>
          <a:p>
            <a:r>
              <a:rPr lang="en-US" sz="2400" b="1" dirty="0">
                <a:solidFill>
                  <a:schemeClr val="bg1"/>
                </a:solidFill>
                <a:effectLst/>
              </a:rPr>
              <a:t>Apache Kafka Streams</a:t>
            </a:r>
            <a:br>
              <a:rPr lang="en-US" sz="2400" b="1" dirty="0">
                <a:effectLst/>
              </a:rPr>
            </a:br>
            <a:endParaRPr lang="en-US" sz="2400" b="1" dirty="0"/>
          </a:p>
          <a:p>
            <a:pPr>
              <a:buFont typeface="Arial" panose="020B0604020202020204" pitchFamily="34" charset="0"/>
              <a:buChar char="•"/>
            </a:pPr>
            <a:r>
              <a:rPr lang="en-US" sz="2400" dirty="0">
                <a:effectLst/>
              </a:rPr>
              <a:t>Apache Kafka Streams is a library for building streaming applications that leverage Kafka as the underlying storage system.</a:t>
            </a:r>
          </a:p>
          <a:p>
            <a:pPr>
              <a:buFont typeface="Arial" panose="020B0604020202020204" pitchFamily="34" charset="0"/>
              <a:buChar char="•"/>
            </a:pPr>
            <a:r>
              <a:rPr lang="en-US" sz="2400" dirty="0">
                <a:effectLst/>
              </a:rPr>
              <a:t>However, it does not offer the same level of scalability and performance as Twitter Heron.</a:t>
            </a:r>
          </a:p>
        </p:txBody>
      </p:sp>
      <p:sp>
        <p:nvSpPr>
          <p:cNvPr id="7" name="TextBox 6">
            <a:extLst>
              <a:ext uri="{FF2B5EF4-FFF2-40B4-BE49-F238E27FC236}">
                <a16:creationId xmlns:a16="http://schemas.microsoft.com/office/drawing/2014/main" id="{ED314CA1-5926-0D97-1D75-EC361AA380FB}"/>
              </a:ext>
            </a:extLst>
          </p:cNvPr>
          <p:cNvSpPr txBox="1"/>
          <p:nvPr/>
        </p:nvSpPr>
        <p:spPr>
          <a:xfrm>
            <a:off x="6951936" y="2079505"/>
            <a:ext cx="4573950" cy="3785652"/>
          </a:xfrm>
          <a:prstGeom prst="rect">
            <a:avLst/>
          </a:prstGeom>
          <a:noFill/>
        </p:spPr>
        <p:txBody>
          <a:bodyPr wrap="square" rtlCol="0">
            <a:spAutoFit/>
          </a:bodyPr>
          <a:lstStyle/>
          <a:p>
            <a:r>
              <a:rPr lang="en-US" sz="2400" b="1" dirty="0">
                <a:solidFill>
                  <a:schemeClr val="bg1"/>
                </a:solidFill>
                <a:effectLst/>
              </a:rPr>
              <a:t>Apache </a:t>
            </a:r>
            <a:r>
              <a:rPr lang="en-US" sz="2400" b="1" dirty="0" err="1">
                <a:solidFill>
                  <a:schemeClr val="bg1"/>
                </a:solidFill>
                <a:effectLst/>
              </a:rPr>
              <a:t>Flink</a:t>
            </a:r>
            <a:br>
              <a:rPr lang="en-US" sz="2400" b="1" dirty="0">
                <a:effectLst/>
              </a:rPr>
            </a:br>
            <a:endParaRPr lang="en-US" sz="2400" b="1" dirty="0"/>
          </a:p>
          <a:p>
            <a:pPr>
              <a:buFont typeface="Arial" panose="020B0604020202020204" pitchFamily="34" charset="0"/>
              <a:buChar char="•"/>
            </a:pPr>
            <a:r>
              <a:rPr lang="en-US" sz="2400" dirty="0">
                <a:effectLst/>
              </a:rPr>
              <a:t>Apache </a:t>
            </a:r>
            <a:r>
              <a:rPr lang="en-US" sz="2400" dirty="0" err="1">
                <a:effectLst/>
              </a:rPr>
              <a:t>Flink</a:t>
            </a:r>
            <a:r>
              <a:rPr lang="en-US" sz="2400" dirty="0">
                <a:effectLst/>
              </a:rPr>
              <a:t> is a powerful stream processing framework that offers low-latency processing and fault tolerance.</a:t>
            </a:r>
          </a:p>
          <a:p>
            <a:pPr>
              <a:buFont typeface="Arial" panose="020B0604020202020204" pitchFamily="34" charset="0"/>
              <a:buChar char="•"/>
            </a:pPr>
            <a:r>
              <a:rPr lang="en-US" sz="2400" dirty="0">
                <a:effectLst/>
              </a:rPr>
              <a:t>However, it does not provide the same level of scalability and manageability as Twitter Heron.</a:t>
            </a:r>
          </a:p>
          <a:p>
            <a:pPr marL="342900" indent="-342900">
              <a:buFont typeface="Arial" panose="020B0604020202020204" pitchFamily="34" charset="0"/>
              <a:buChar char="•"/>
            </a:pP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15956" y="380647"/>
            <a:ext cx="9905999" cy="790864"/>
          </a:xfrm>
          <a:prstGeom prst="rect">
            <a:avLst/>
          </a:prstGeom>
        </p:spPr>
        <p:txBody>
          <a:bodyPr vert="horz" wrap="square" lIns="0" tIns="112655" rIns="0" bIns="0" rtlCol="0">
            <a:spAutoFit/>
          </a:bodyPr>
          <a:lstStyle/>
          <a:p>
            <a:pPr marL="256540">
              <a:lnSpc>
                <a:spcPct val="100000"/>
              </a:lnSpc>
              <a:spcBef>
                <a:spcPts val="125"/>
              </a:spcBef>
            </a:pPr>
            <a:r>
              <a:rPr lang="en-US" sz="4400" b="1" dirty="0">
                <a:latin typeface="Charm" pitchFamily="2" charset="-34"/>
                <a:cs typeface="Charm" pitchFamily="2" charset="-34"/>
              </a:rPr>
              <a:t>Heron Design</a:t>
            </a:r>
            <a:endParaRPr lang="en-US" sz="9600" b="1" dirty="0">
              <a:latin typeface="Charm" pitchFamily="2" charset="-34"/>
              <a:cs typeface="Charm" pitchFamily="2" charset="-34"/>
            </a:endParaRPr>
          </a:p>
        </p:txBody>
      </p:sp>
      <p:sp>
        <p:nvSpPr>
          <p:cNvPr id="3" name="object 3"/>
          <p:cNvSpPr txBox="1"/>
          <p:nvPr/>
        </p:nvSpPr>
        <p:spPr>
          <a:xfrm>
            <a:off x="681337" y="1346336"/>
            <a:ext cx="10939164" cy="1576394"/>
          </a:xfrm>
          <a:prstGeom prst="rect">
            <a:avLst/>
          </a:prstGeom>
        </p:spPr>
        <p:txBody>
          <a:bodyPr vert="horz" wrap="square" lIns="0" tIns="17145" rIns="0" bIns="0" rtlCol="0">
            <a:spAutoFit/>
          </a:bodyPr>
          <a:lstStyle/>
          <a:p>
            <a:pPr marL="12700" marR="5080">
              <a:lnSpc>
                <a:spcPct val="106900"/>
              </a:lnSpc>
              <a:spcBef>
                <a:spcPts val="135"/>
              </a:spcBef>
            </a:pPr>
            <a:r>
              <a:rPr lang="en-US" sz="2400" dirty="0"/>
              <a:t>Heron is a stream processing system designed to address the limitations of Storm and provide better scalability, performance, and manageability. It features a distributed, pluggable, and multi-language architecture, which enables it to handle large-scale data processing tasks efficiently.</a:t>
            </a:r>
            <a:endParaRPr sz="2000" dirty="0">
              <a:latin typeface="Arial"/>
              <a:cs typeface="Arial"/>
            </a:endParaRPr>
          </a:p>
        </p:txBody>
      </p:sp>
      <p:sp>
        <p:nvSpPr>
          <p:cNvPr id="4" name="object 4"/>
          <p:cNvSpPr txBox="1"/>
          <p:nvPr/>
        </p:nvSpPr>
        <p:spPr>
          <a:xfrm>
            <a:off x="443273" y="3405392"/>
            <a:ext cx="3618480" cy="566181"/>
          </a:xfrm>
          <a:prstGeom prst="rect">
            <a:avLst/>
          </a:prstGeom>
        </p:spPr>
        <p:txBody>
          <a:bodyPr vert="horz" wrap="square" lIns="0" tIns="12065" rIns="0" bIns="0" rtlCol="0">
            <a:spAutoFit/>
          </a:bodyPr>
          <a:lstStyle/>
          <a:p>
            <a:pPr marL="12700">
              <a:lnSpc>
                <a:spcPct val="100000"/>
              </a:lnSpc>
              <a:spcBef>
                <a:spcPts val="95"/>
              </a:spcBef>
            </a:pPr>
            <a:r>
              <a:rPr sz="3600" spc="-50" dirty="0">
                <a:solidFill>
                  <a:schemeClr val="tx2">
                    <a:lumMod val="20000"/>
                    <a:lumOff val="80000"/>
                  </a:schemeClr>
                </a:solidFill>
                <a:latin typeface="Aldhabi" pitchFamily="2" charset="-78"/>
                <a:cs typeface="Aldhabi" pitchFamily="2" charset="-78"/>
              </a:rPr>
              <a:t>Distributed</a:t>
            </a:r>
            <a:r>
              <a:rPr sz="3600" spc="-110" dirty="0">
                <a:solidFill>
                  <a:schemeClr val="tx2">
                    <a:lumMod val="20000"/>
                    <a:lumOff val="80000"/>
                  </a:schemeClr>
                </a:solidFill>
                <a:latin typeface="Aldhabi" pitchFamily="2" charset="-78"/>
                <a:cs typeface="Aldhabi" pitchFamily="2" charset="-78"/>
              </a:rPr>
              <a:t> </a:t>
            </a:r>
            <a:r>
              <a:rPr sz="3600" spc="-35" dirty="0">
                <a:solidFill>
                  <a:schemeClr val="tx2">
                    <a:lumMod val="20000"/>
                    <a:lumOff val="80000"/>
                  </a:schemeClr>
                </a:solidFill>
                <a:latin typeface="Aldhabi" pitchFamily="2" charset="-78"/>
                <a:cs typeface="Aldhabi" pitchFamily="2" charset="-78"/>
              </a:rPr>
              <a:t>Architecture</a:t>
            </a:r>
            <a:endParaRPr sz="3600" dirty="0">
              <a:solidFill>
                <a:schemeClr val="tx2">
                  <a:lumMod val="20000"/>
                  <a:lumOff val="80000"/>
                </a:schemeClr>
              </a:solidFill>
              <a:latin typeface="Aldhabi" pitchFamily="2" charset="-78"/>
              <a:cs typeface="Aldhabi" pitchFamily="2" charset="-78"/>
            </a:endParaRPr>
          </a:p>
        </p:txBody>
      </p:sp>
      <p:sp>
        <p:nvSpPr>
          <p:cNvPr id="5" name="object 5"/>
          <p:cNvSpPr txBox="1"/>
          <p:nvPr/>
        </p:nvSpPr>
        <p:spPr>
          <a:xfrm>
            <a:off x="565122" y="4054981"/>
            <a:ext cx="3229051" cy="2391937"/>
          </a:xfrm>
          <a:prstGeom prst="rect">
            <a:avLst/>
          </a:prstGeom>
        </p:spPr>
        <p:txBody>
          <a:bodyPr vert="horz" wrap="square" lIns="0" tIns="15240" rIns="0" bIns="0" rtlCol="0">
            <a:spAutoFit/>
          </a:bodyPr>
          <a:lstStyle/>
          <a:p>
            <a:pPr marL="12700" marR="5080">
              <a:lnSpc>
                <a:spcPct val="107700"/>
              </a:lnSpc>
              <a:spcBef>
                <a:spcPts val="120"/>
              </a:spcBef>
            </a:pPr>
            <a:r>
              <a:rPr lang="en-US" dirty="0"/>
              <a:t>Heron uses a distributed architecture to process streams of data in parallel across multiple nodes. This allows for high throughput and low latency processing, making it suitable for real-time data processing applications.</a:t>
            </a:r>
            <a:endParaRPr sz="1400" dirty="0">
              <a:latin typeface="Arial"/>
              <a:cs typeface="Arial"/>
            </a:endParaRPr>
          </a:p>
        </p:txBody>
      </p:sp>
      <p:sp>
        <p:nvSpPr>
          <p:cNvPr id="6" name="object 6"/>
          <p:cNvSpPr txBox="1"/>
          <p:nvPr/>
        </p:nvSpPr>
        <p:spPr>
          <a:xfrm>
            <a:off x="4462229" y="3405391"/>
            <a:ext cx="2727752" cy="566181"/>
          </a:xfrm>
          <a:prstGeom prst="rect">
            <a:avLst/>
          </a:prstGeom>
        </p:spPr>
        <p:txBody>
          <a:bodyPr vert="horz" wrap="square" lIns="0" tIns="12065" rIns="0" bIns="0" rtlCol="0">
            <a:spAutoFit/>
          </a:bodyPr>
          <a:lstStyle/>
          <a:p>
            <a:pPr marL="12700">
              <a:lnSpc>
                <a:spcPct val="100000"/>
              </a:lnSpc>
              <a:spcBef>
                <a:spcPts val="95"/>
              </a:spcBef>
            </a:pPr>
            <a:r>
              <a:rPr sz="3600" spc="-65" dirty="0">
                <a:solidFill>
                  <a:schemeClr val="tx2">
                    <a:lumMod val="20000"/>
                    <a:lumOff val="80000"/>
                  </a:schemeClr>
                </a:solidFill>
                <a:latin typeface="Aldhabi" pitchFamily="2" charset="-78"/>
                <a:cs typeface="Aldhabi" pitchFamily="2" charset="-78"/>
              </a:rPr>
              <a:t>Pluggable</a:t>
            </a:r>
            <a:r>
              <a:rPr sz="3600" spc="-120" dirty="0">
                <a:solidFill>
                  <a:schemeClr val="tx2">
                    <a:lumMod val="20000"/>
                    <a:lumOff val="80000"/>
                  </a:schemeClr>
                </a:solidFill>
                <a:latin typeface="Aldhabi" pitchFamily="2" charset="-78"/>
                <a:cs typeface="Aldhabi" pitchFamily="2" charset="-78"/>
              </a:rPr>
              <a:t> </a:t>
            </a:r>
            <a:r>
              <a:rPr sz="3600" spc="-40" dirty="0">
                <a:solidFill>
                  <a:schemeClr val="tx2">
                    <a:lumMod val="20000"/>
                    <a:lumOff val="80000"/>
                  </a:schemeClr>
                </a:solidFill>
                <a:latin typeface="Aldhabi" pitchFamily="2" charset="-78"/>
                <a:cs typeface="Aldhabi" pitchFamily="2" charset="-78"/>
              </a:rPr>
              <a:t>Architecture</a:t>
            </a:r>
            <a:endParaRPr sz="3600" dirty="0">
              <a:solidFill>
                <a:schemeClr val="tx2">
                  <a:lumMod val="20000"/>
                  <a:lumOff val="80000"/>
                </a:schemeClr>
              </a:solidFill>
              <a:latin typeface="Aldhabi" pitchFamily="2" charset="-78"/>
              <a:cs typeface="Aldhabi" pitchFamily="2" charset="-78"/>
            </a:endParaRPr>
          </a:p>
        </p:txBody>
      </p:sp>
      <p:sp>
        <p:nvSpPr>
          <p:cNvPr id="7" name="object 7"/>
          <p:cNvSpPr txBox="1"/>
          <p:nvPr/>
        </p:nvSpPr>
        <p:spPr>
          <a:xfrm>
            <a:off x="4462229" y="4039895"/>
            <a:ext cx="2796540" cy="2963440"/>
          </a:xfrm>
          <a:prstGeom prst="rect">
            <a:avLst/>
          </a:prstGeom>
        </p:spPr>
        <p:txBody>
          <a:bodyPr vert="horz" wrap="square" lIns="0" tIns="15875" rIns="0" bIns="0" rtlCol="0">
            <a:spAutoFit/>
          </a:bodyPr>
          <a:lstStyle/>
          <a:p>
            <a:pPr marL="12700" marR="5080">
              <a:lnSpc>
                <a:spcPct val="107400"/>
              </a:lnSpc>
              <a:spcBef>
                <a:spcPts val="125"/>
              </a:spcBef>
            </a:pPr>
            <a:r>
              <a:rPr lang="en-US" dirty="0"/>
              <a:t>Heron's pluggable architecture allows users to customize and extend its functionality through the use of different components, such as spouts and bolts. This flexibility enables developers to build complex data processing pipelines tailored to their specific requirements.</a:t>
            </a:r>
            <a:endParaRPr sz="1600" dirty="0">
              <a:latin typeface="Arial"/>
              <a:cs typeface="Arial"/>
            </a:endParaRPr>
          </a:p>
        </p:txBody>
      </p:sp>
      <p:sp>
        <p:nvSpPr>
          <p:cNvPr id="8" name="object 8"/>
          <p:cNvSpPr txBox="1"/>
          <p:nvPr/>
        </p:nvSpPr>
        <p:spPr>
          <a:xfrm>
            <a:off x="8344857" y="3436168"/>
            <a:ext cx="3403870" cy="504625"/>
          </a:xfrm>
          <a:prstGeom prst="rect">
            <a:avLst/>
          </a:prstGeom>
        </p:spPr>
        <p:txBody>
          <a:bodyPr vert="horz" wrap="square" lIns="0" tIns="12065" rIns="0" bIns="0" rtlCol="0">
            <a:spAutoFit/>
          </a:bodyPr>
          <a:lstStyle/>
          <a:p>
            <a:pPr marL="12700">
              <a:lnSpc>
                <a:spcPct val="100000"/>
              </a:lnSpc>
              <a:spcBef>
                <a:spcPts val="95"/>
              </a:spcBef>
            </a:pPr>
            <a:r>
              <a:rPr sz="3200" spc="-10" dirty="0">
                <a:solidFill>
                  <a:schemeClr val="tx2">
                    <a:lumMod val="20000"/>
                    <a:lumOff val="80000"/>
                  </a:schemeClr>
                </a:solidFill>
                <a:latin typeface="Aldhabi" pitchFamily="2" charset="-78"/>
                <a:cs typeface="Aldhabi" pitchFamily="2" charset="-78"/>
              </a:rPr>
              <a:t>Multi</a:t>
            </a:r>
            <a:r>
              <a:rPr sz="2800" spc="-10" dirty="0">
                <a:solidFill>
                  <a:schemeClr val="tx2">
                    <a:lumMod val="20000"/>
                    <a:lumOff val="80000"/>
                  </a:schemeClr>
                </a:solidFill>
                <a:latin typeface="Aldhabi" pitchFamily="2" charset="-78"/>
                <a:cs typeface="Aldhabi" pitchFamily="2" charset="-78"/>
              </a:rPr>
              <a:t>-</a:t>
            </a:r>
            <a:r>
              <a:rPr sz="3200" spc="-80" dirty="0">
                <a:solidFill>
                  <a:schemeClr val="tx2">
                    <a:lumMod val="20000"/>
                    <a:lumOff val="80000"/>
                  </a:schemeClr>
                </a:solidFill>
                <a:latin typeface="Aldhabi" pitchFamily="2" charset="-78"/>
                <a:cs typeface="Aldhabi" pitchFamily="2" charset="-78"/>
              </a:rPr>
              <a:t>Language</a:t>
            </a:r>
            <a:r>
              <a:rPr sz="3200" spc="-60" dirty="0">
                <a:solidFill>
                  <a:schemeClr val="tx2">
                    <a:lumMod val="20000"/>
                    <a:lumOff val="80000"/>
                  </a:schemeClr>
                </a:solidFill>
                <a:latin typeface="Aldhabi" pitchFamily="2" charset="-78"/>
                <a:cs typeface="Aldhabi" pitchFamily="2" charset="-78"/>
              </a:rPr>
              <a:t> </a:t>
            </a:r>
            <a:r>
              <a:rPr sz="3200" spc="-50" dirty="0">
                <a:solidFill>
                  <a:schemeClr val="tx2">
                    <a:lumMod val="20000"/>
                    <a:lumOff val="80000"/>
                  </a:schemeClr>
                </a:solidFill>
                <a:latin typeface="Aldhabi" pitchFamily="2" charset="-78"/>
                <a:cs typeface="Aldhabi" pitchFamily="2" charset="-78"/>
              </a:rPr>
              <a:t>Support</a:t>
            </a:r>
            <a:endParaRPr sz="3200" dirty="0">
              <a:solidFill>
                <a:schemeClr val="tx2">
                  <a:lumMod val="20000"/>
                  <a:lumOff val="80000"/>
                </a:schemeClr>
              </a:solidFill>
              <a:latin typeface="Aldhabi" pitchFamily="2" charset="-78"/>
              <a:cs typeface="Aldhabi" pitchFamily="2" charset="-78"/>
            </a:endParaRPr>
          </a:p>
        </p:txBody>
      </p:sp>
      <p:sp>
        <p:nvSpPr>
          <p:cNvPr id="9" name="object 9"/>
          <p:cNvSpPr txBox="1"/>
          <p:nvPr/>
        </p:nvSpPr>
        <p:spPr>
          <a:xfrm>
            <a:off x="8316825" y="4013029"/>
            <a:ext cx="2887980" cy="2990306"/>
          </a:xfrm>
          <a:prstGeom prst="rect">
            <a:avLst/>
          </a:prstGeom>
        </p:spPr>
        <p:txBody>
          <a:bodyPr vert="horz" wrap="square" lIns="0" tIns="15240" rIns="0" bIns="0" rtlCol="0">
            <a:spAutoFit/>
          </a:bodyPr>
          <a:lstStyle/>
          <a:p>
            <a:pPr marL="12700" marR="5080">
              <a:lnSpc>
                <a:spcPct val="107700"/>
              </a:lnSpc>
              <a:spcBef>
                <a:spcPts val="120"/>
              </a:spcBef>
            </a:pPr>
            <a:r>
              <a:rPr lang="en-US" dirty="0"/>
              <a:t>Heron supports multiple programming languages, including Java, Python, and C++, allowing developers to write stream processing applications in their preferred language. This language-agnostic design makes it accessible to a wide range of developers</a:t>
            </a:r>
            <a:endParaRPr sz="1600" dirty="0">
              <a:latin typeface="Arial"/>
              <a:cs typeface="Arial"/>
            </a:endParaRPr>
          </a:p>
        </p:txBody>
      </p:sp>
      <p:sp>
        <p:nvSpPr>
          <p:cNvPr id="10" name="object 10"/>
          <p:cNvSpPr txBox="1"/>
          <p:nvPr/>
        </p:nvSpPr>
        <p:spPr>
          <a:xfrm>
            <a:off x="535118" y="7015358"/>
            <a:ext cx="2378883" cy="443070"/>
          </a:xfrm>
          <a:prstGeom prst="rect">
            <a:avLst/>
          </a:prstGeom>
        </p:spPr>
        <p:txBody>
          <a:bodyPr vert="horz" wrap="square" lIns="0" tIns="12065" rIns="0" bIns="0" rtlCol="0">
            <a:spAutoFit/>
          </a:bodyPr>
          <a:lstStyle/>
          <a:p>
            <a:pPr marL="12700">
              <a:lnSpc>
                <a:spcPct val="100000"/>
              </a:lnSpc>
              <a:spcBef>
                <a:spcPts val="95"/>
              </a:spcBef>
            </a:pPr>
            <a:r>
              <a:rPr sz="2800" spc="-95" dirty="0">
                <a:solidFill>
                  <a:schemeClr val="tx2">
                    <a:lumMod val="20000"/>
                    <a:lumOff val="80000"/>
                  </a:schemeClr>
                </a:solidFill>
                <a:latin typeface="Arial"/>
                <a:cs typeface="Arial"/>
              </a:rPr>
              <a:t>Ke</a:t>
            </a:r>
            <a:r>
              <a:rPr sz="2800" spc="-95" dirty="0">
                <a:solidFill>
                  <a:schemeClr val="tx2">
                    <a:lumMod val="20000"/>
                    <a:lumOff val="80000"/>
                  </a:schemeClr>
                </a:solidFill>
                <a:latin typeface="Lucida Sans Unicode"/>
                <a:cs typeface="Lucida Sans Unicode"/>
              </a:rPr>
              <a:t>y</a:t>
            </a:r>
            <a:r>
              <a:rPr sz="2800" spc="-165" dirty="0">
                <a:solidFill>
                  <a:schemeClr val="tx2">
                    <a:lumMod val="20000"/>
                    <a:lumOff val="80000"/>
                  </a:schemeClr>
                </a:solidFill>
                <a:latin typeface="Lucida Sans Unicode"/>
                <a:cs typeface="Lucida Sans Unicode"/>
              </a:rPr>
              <a:t> </a:t>
            </a:r>
            <a:r>
              <a:rPr sz="2800" spc="-75" dirty="0">
                <a:solidFill>
                  <a:schemeClr val="tx2">
                    <a:lumMod val="20000"/>
                    <a:lumOff val="80000"/>
                  </a:schemeClr>
                </a:solidFill>
                <a:latin typeface="Arial"/>
                <a:cs typeface="Arial"/>
              </a:rPr>
              <a:t>Fea</a:t>
            </a:r>
            <a:r>
              <a:rPr sz="2800" spc="-75" dirty="0">
                <a:solidFill>
                  <a:schemeClr val="tx2">
                    <a:lumMod val="20000"/>
                    <a:lumOff val="80000"/>
                  </a:schemeClr>
                </a:solidFill>
                <a:latin typeface="Lucida Sans Unicode"/>
                <a:cs typeface="Lucida Sans Unicode"/>
              </a:rPr>
              <a:t>tur</a:t>
            </a:r>
            <a:r>
              <a:rPr sz="2800" spc="-75" dirty="0">
                <a:solidFill>
                  <a:schemeClr val="tx2">
                    <a:lumMod val="20000"/>
                    <a:lumOff val="80000"/>
                  </a:schemeClr>
                </a:solidFill>
                <a:latin typeface="Arial"/>
                <a:cs typeface="Arial"/>
              </a:rPr>
              <a:t>e</a:t>
            </a:r>
            <a:r>
              <a:rPr sz="2800" spc="-75" dirty="0">
                <a:solidFill>
                  <a:schemeClr val="tx2">
                    <a:lumMod val="20000"/>
                    <a:lumOff val="80000"/>
                  </a:schemeClr>
                </a:solidFill>
                <a:latin typeface="Lucida Sans Unicode"/>
                <a:cs typeface="Lucida Sans Unicode"/>
              </a:rPr>
              <a:t>s</a:t>
            </a:r>
            <a:endParaRPr sz="2800" dirty="0">
              <a:solidFill>
                <a:schemeClr val="tx2">
                  <a:lumMod val="20000"/>
                  <a:lumOff val="80000"/>
                </a:schemeClr>
              </a:solidFill>
              <a:latin typeface="Lucida Sans Unicode"/>
              <a:cs typeface="Lucida Sans Unicode"/>
            </a:endParaRPr>
          </a:p>
        </p:txBody>
      </p:sp>
      <p:sp>
        <p:nvSpPr>
          <p:cNvPr id="11" name="object 11"/>
          <p:cNvSpPr txBox="1"/>
          <p:nvPr/>
        </p:nvSpPr>
        <p:spPr>
          <a:xfrm>
            <a:off x="584172" y="7747672"/>
            <a:ext cx="2734310" cy="2646815"/>
          </a:xfrm>
          <a:prstGeom prst="rect">
            <a:avLst/>
          </a:prstGeom>
        </p:spPr>
        <p:txBody>
          <a:bodyPr vert="horz" wrap="square" lIns="0" tIns="6350" rIns="0" bIns="0" rtlCol="0">
            <a:spAutoFit/>
          </a:bodyPr>
          <a:lstStyle/>
          <a:p>
            <a:pPr marL="193675" marR="5080" indent="-181610">
              <a:lnSpc>
                <a:spcPct val="107500"/>
              </a:lnSpc>
              <a:spcBef>
                <a:spcPts val="50"/>
              </a:spcBef>
              <a:buSzPct val="87096"/>
              <a:buChar char="•"/>
              <a:tabLst>
                <a:tab pos="193675" algn="l"/>
              </a:tabLst>
            </a:pPr>
            <a:r>
              <a:rPr lang="en-US" sz="2000" dirty="0"/>
              <a:t>Single-Task Processes: Heron introduces the concept of single-task processes, which allows for fine-grained resource allocation and efficient utilization of computing resources.</a:t>
            </a:r>
            <a:endParaRPr sz="1600" dirty="0">
              <a:latin typeface="Arial"/>
              <a:cs typeface="Arial"/>
            </a:endParaRPr>
          </a:p>
        </p:txBody>
      </p:sp>
      <p:sp>
        <p:nvSpPr>
          <p:cNvPr id="12" name="object 12"/>
          <p:cNvSpPr txBox="1"/>
          <p:nvPr/>
        </p:nvSpPr>
        <p:spPr>
          <a:xfrm>
            <a:off x="4423717" y="7742503"/>
            <a:ext cx="3344565" cy="2322111"/>
          </a:xfrm>
          <a:prstGeom prst="rect">
            <a:avLst/>
          </a:prstGeom>
        </p:spPr>
        <p:txBody>
          <a:bodyPr vert="horz" wrap="square" lIns="0" tIns="13970" rIns="0" bIns="0" rtlCol="0">
            <a:spAutoFit/>
          </a:bodyPr>
          <a:lstStyle/>
          <a:p>
            <a:pPr marL="193675" marR="5080" indent="-181610">
              <a:lnSpc>
                <a:spcPct val="108200"/>
              </a:lnSpc>
              <a:spcBef>
                <a:spcPts val="110"/>
              </a:spcBef>
              <a:buSzPct val="87096"/>
              <a:buChar char="•"/>
              <a:tabLst>
                <a:tab pos="193675" algn="l"/>
              </a:tabLst>
            </a:pPr>
            <a:r>
              <a:rPr lang="en-US" sz="2000" dirty="0"/>
              <a:t>Resource Isolation: Heron provides resource isolation, ensuring that individual processes do not impact the performance of others. This enables better scalability and fault tolerance.</a:t>
            </a:r>
            <a:endParaRPr sz="1600" dirty="0">
              <a:latin typeface="Arial"/>
              <a:cs typeface="Arial"/>
            </a:endParaRPr>
          </a:p>
        </p:txBody>
      </p:sp>
      <p:sp>
        <p:nvSpPr>
          <p:cNvPr id="13" name="object 13"/>
          <p:cNvSpPr txBox="1"/>
          <p:nvPr/>
        </p:nvSpPr>
        <p:spPr>
          <a:xfrm>
            <a:off x="8251668" y="7785772"/>
            <a:ext cx="3590247" cy="2322111"/>
          </a:xfrm>
          <a:prstGeom prst="rect">
            <a:avLst/>
          </a:prstGeom>
        </p:spPr>
        <p:txBody>
          <a:bodyPr vert="horz" wrap="square" lIns="0" tIns="13970" rIns="0" bIns="0" rtlCol="0">
            <a:spAutoFit/>
          </a:bodyPr>
          <a:lstStyle/>
          <a:p>
            <a:pPr marL="193675" marR="5080" indent="-181610">
              <a:lnSpc>
                <a:spcPct val="108200"/>
              </a:lnSpc>
              <a:spcBef>
                <a:spcPts val="110"/>
              </a:spcBef>
              <a:buSzPct val="87096"/>
              <a:buChar char="•"/>
              <a:tabLst>
                <a:tab pos="193675" algn="l"/>
              </a:tabLst>
            </a:pPr>
            <a:r>
              <a:rPr lang="en-US" sz="2000" dirty="0"/>
              <a:t>API Compatibility with Storm: Heron is designed to be compatible with the Storm API, making it easy for developers familiar with Storm to migrate their existing applications to Heron.</a:t>
            </a:r>
            <a:endParaRPr sz="1600" dirty="0">
              <a:latin typeface="Arial"/>
              <a:cs typeface="Aria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438</TotalTime>
  <Words>1948</Words>
  <Application>Microsoft Macintosh PowerPoint</Application>
  <PresentationFormat>Custom</PresentationFormat>
  <Paragraphs>133</Paragraphs>
  <Slides>19</Slides>
  <Notes>0</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19</vt:i4>
      </vt:variant>
    </vt:vector>
  </HeadingPairs>
  <TitlesOfParts>
    <vt:vector size="37" baseType="lpstr">
      <vt:lpstr>Aldhabi</vt:lpstr>
      <vt:lpstr>Angsana New</vt:lpstr>
      <vt:lpstr>Arial</vt:lpstr>
      <vt:lpstr>Calibri</vt:lpstr>
      <vt:lpstr>Charm</vt:lpstr>
      <vt:lpstr>Lucida Sans Unicode</vt:lpstr>
      <vt:lpstr>Ryo Clean PlusN L</vt:lpstr>
      <vt:lpstr>Ryo Clean PlusN M</vt:lpstr>
      <vt:lpstr>Segoe UI</vt:lpstr>
      <vt:lpstr>Sitka Text</vt:lpstr>
      <vt:lpstr>Söhne</vt:lpstr>
      <vt:lpstr>Sylfaen</vt:lpstr>
      <vt:lpstr>Symbol</vt:lpstr>
      <vt:lpstr>Tahoma</vt:lpstr>
      <vt:lpstr>Times New Roman</vt:lpstr>
      <vt:lpstr>Trajan Pro</vt:lpstr>
      <vt:lpstr>Tw Cen MT</vt:lpstr>
      <vt:lpstr>Circuit</vt:lpstr>
      <vt:lpstr>PowerPoint Presentation</vt:lpstr>
      <vt:lpstr>Introduction</vt:lpstr>
      <vt:lpstr>Background</vt:lpstr>
      <vt:lpstr>Storm Background</vt:lpstr>
      <vt:lpstr>Limitations of Storm Worker Architecture</vt:lpstr>
      <vt:lpstr>Issues with Storm Nimbus</vt:lpstr>
      <vt:lpstr>Challenges in Storm </vt:lpstr>
      <vt:lpstr>Alternatives Considered</vt:lpstr>
      <vt:lpstr>Heron Design</vt:lpstr>
      <vt:lpstr>Startup Sequence</vt:lpstr>
      <vt:lpstr>Heron's Architecture</vt:lpstr>
      <vt:lpstr>Heron Tools</vt:lpstr>
      <vt:lpstr>Word Count Topology Evaluation</vt:lpstr>
      <vt:lpstr>Heron Evaluation </vt:lpstr>
      <vt:lpstr>PowerPoint Presentation</vt:lpstr>
      <vt:lpstr>PowerPoint Presentation</vt:lpstr>
      <vt:lpstr>Case Studies/Use Cases</vt:lpstr>
      <vt:lpstr>Impact</vt:lpstr>
      <vt:lpstr>Conclusions and 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 patel</dc:creator>
  <cp:lastModifiedBy>Sharma, Arshita</cp:lastModifiedBy>
  <cp:revision>8</cp:revision>
  <dcterms:created xsi:type="dcterms:W3CDTF">2024-03-05T19:28:03Z</dcterms:created>
  <dcterms:modified xsi:type="dcterms:W3CDTF">2024-03-06T15:57:06Z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stSaved">
    <vt:filetime>2024-03-05T00:00:00Z</vt:filetime>
  </property>
  <property fmtid="{D5CDD505-2E9C-101B-9397-08002B2CF9AE}" pid="3" name="Producer">
    <vt:lpwstr>iLovePDF</vt:lpwstr>
  </property>
</Properties>
</file>